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5122525" cy="21386800"/>
  <p:notesSz cx="6662738" cy="9926638"/>
  <p:defaultTextStyle>
    <a:defPPr>
      <a:defRPr lang="es-ES"/>
    </a:defPPr>
    <a:lvl1pPr marL="0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43102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086204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129305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172407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215509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258611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301713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344814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629" y="1296"/>
      </p:cViewPr>
      <p:guideLst>
        <p:guide orient="horz" pos="6736"/>
        <p:guide pos="47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7186" cy="496332"/>
          </a:xfrm>
          <a:prstGeom prst="rect">
            <a:avLst/>
          </a:prstGeom>
        </p:spPr>
        <p:txBody>
          <a:bodyPr vert="horz" lIns="94789" tIns="47394" rIns="94789" bIns="47394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774010" y="1"/>
            <a:ext cx="2887186" cy="496332"/>
          </a:xfrm>
          <a:prstGeom prst="rect">
            <a:avLst/>
          </a:prstGeom>
        </p:spPr>
        <p:txBody>
          <a:bodyPr vert="horz" lIns="94789" tIns="47394" rIns="94789" bIns="47394" rtlCol="0"/>
          <a:lstStyle>
            <a:lvl1pPr algn="r">
              <a:defRPr sz="1200"/>
            </a:lvl1pPr>
          </a:lstStyle>
          <a:p>
            <a:fld id="{499FA55C-E798-4472-B80E-035CBA680B3F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016125" y="744538"/>
            <a:ext cx="263048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89" tIns="47394" rIns="94789" bIns="4739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7"/>
          </a:xfrm>
          <a:prstGeom prst="rect">
            <a:avLst/>
          </a:prstGeom>
        </p:spPr>
        <p:txBody>
          <a:bodyPr vert="horz" lIns="94789" tIns="47394" rIns="94789" bIns="4739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887186" cy="496332"/>
          </a:xfrm>
          <a:prstGeom prst="rect">
            <a:avLst/>
          </a:prstGeom>
        </p:spPr>
        <p:txBody>
          <a:bodyPr vert="horz" lIns="94789" tIns="47394" rIns="94789" bIns="47394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774010" y="9428584"/>
            <a:ext cx="2887186" cy="496332"/>
          </a:xfrm>
          <a:prstGeom prst="rect">
            <a:avLst/>
          </a:prstGeom>
        </p:spPr>
        <p:txBody>
          <a:bodyPr vert="horz" lIns="94789" tIns="47394" rIns="94789" bIns="47394" rtlCol="0" anchor="b"/>
          <a:lstStyle>
            <a:lvl1pPr algn="r">
              <a:defRPr sz="1200"/>
            </a:lvl1pPr>
          </a:lstStyle>
          <a:p>
            <a:fld id="{3F86F0A2-1956-49CE-AEB8-A70D76F4391C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2086204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1043102" algn="l" defTabSz="2086204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2086204" algn="l" defTabSz="2086204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3129305" algn="l" defTabSz="2086204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4172407" algn="l" defTabSz="2086204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5215509" algn="l" defTabSz="2086204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6258611" algn="l" defTabSz="2086204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7301713" algn="l" defTabSz="2086204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8344814" algn="l" defTabSz="2086204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6F0A2-1956-49CE-AEB8-A70D76F4391C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34190" y="6643773"/>
            <a:ext cx="12854146" cy="45843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8379" y="12119188"/>
            <a:ext cx="10585768" cy="54655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3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86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29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72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15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58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017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448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D62E-1E68-4527-9AA3-DFE52E47ABCF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2A86-7279-44B4-9239-05A42C6A4B3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D62E-1E68-4527-9AA3-DFE52E47ABCF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2A86-7279-44B4-9239-05A42C6A4B3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5642657" y="1886199"/>
            <a:ext cx="7957703" cy="4023886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769546" y="1886199"/>
            <a:ext cx="23621070" cy="4023886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D62E-1E68-4527-9AA3-DFE52E47ABCF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2A86-7279-44B4-9239-05A42C6A4B3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D62E-1E68-4527-9AA3-DFE52E47ABCF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2A86-7279-44B4-9239-05A42C6A4B3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94576" y="13743002"/>
            <a:ext cx="12854146" cy="4247655"/>
          </a:xfrm>
        </p:spPr>
        <p:txBody>
          <a:bodyPr anchor="t"/>
          <a:lstStyle>
            <a:lvl1pPr algn="l">
              <a:defRPr sz="91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94576" y="9064641"/>
            <a:ext cx="12854146" cy="4678361"/>
          </a:xfrm>
        </p:spPr>
        <p:txBody>
          <a:bodyPr anchor="b"/>
          <a:lstStyle>
            <a:lvl1pPr marL="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1pPr>
            <a:lvl2pPr marL="1043102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2pPr>
            <a:lvl3pPr marL="2086204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3pPr>
            <a:lvl4pPr marL="3129305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417240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521550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625861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730171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834481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D62E-1E68-4527-9AA3-DFE52E47ABCF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2A86-7279-44B4-9239-05A42C6A4B3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769546" y="11005295"/>
            <a:ext cx="15789386" cy="31119774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7810975" y="11005295"/>
            <a:ext cx="15789386" cy="31119774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D62E-1E68-4527-9AA3-DFE52E47ABCF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2A86-7279-44B4-9239-05A42C6A4B3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6126" y="856464"/>
            <a:ext cx="13610273" cy="356446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6126" y="4787279"/>
            <a:ext cx="6681742" cy="1995109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3102" indent="0">
              <a:buNone/>
              <a:defRPr sz="4600" b="1"/>
            </a:lvl2pPr>
            <a:lvl3pPr marL="2086204" indent="0">
              <a:buNone/>
              <a:defRPr sz="4100" b="1"/>
            </a:lvl3pPr>
            <a:lvl4pPr marL="3129305" indent="0">
              <a:buNone/>
              <a:defRPr sz="3700" b="1"/>
            </a:lvl4pPr>
            <a:lvl5pPr marL="4172407" indent="0">
              <a:buNone/>
              <a:defRPr sz="3700" b="1"/>
            </a:lvl5pPr>
            <a:lvl6pPr marL="5215509" indent="0">
              <a:buNone/>
              <a:defRPr sz="3700" b="1"/>
            </a:lvl6pPr>
            <a:lvl7pPr marL="6258611" indent="0">
              <a:buNone/>
              <a:defRPr sz="3700" b="1"/>
            </a:lvl7pPr>
            <a:lvl8pPr marL="7301713" indent="0">
              <a:buNone/>
              <a:defRPr sz="3700" b="1"/>
            </a:lvl8pPr>
            <a:lvl9pPr marL="8344814" indent="0">
              <a:buNone/>
              <a:defRPr sz="3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56126" y="6782388"/>
            <a:ext cx="6681742" cy="12322165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7682034" y="4787279"/>
            <a:ext cx="6684366" cy="1995109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3102" indent="0">
              <a:buNone/>
              <a:defRPr sz="4600" b="1"/>
            </a:lvl2pPr>
            <a:lvl3pPr marL="2086204" indent="0">
              <a:buNone/>
              <a:defRPr sz="4100" b="1"/>
            </a:lvl3pPr>
            <a:lvl4pPr marL="3129305" indent="0">
              <a:buNone/>
              <a:defRPr sz="3700" b="1"/>
            </a:lvl4pPr>
            <a:lvl5pPr marL="4172407" indent="0">
              <a:buNone/>
              <a:defRPr sz="3700" b="1"/>
            </a:lvl5pPr>
            <a:lvl6pPr marL="5215509" indent="0">
              <a:buNone/>
              <a:defRPr sz="3700" b="1"/>
            </a:lvl6pPr>
            <a:lvl7pPr marL="6258611" indent="0">
              <a:buNone/>
              <a:defRPr sz="3700" b="1"/>
            </a:lvl7pPr>
            <a:lvl8pPr marL="7301713" indent="0">
              <a:buNone/>
              <a:defRPr sz="3700" b="1"/>
            </a:lvl8pPr>
            <a:lvl9pPr marL="8344814" indent="0">
              <a:buNone/>
              <a:defRPr sz="3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7682034" y="6782388"/>
            <a:ext cx="6684366" cy="12322165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D62E-1E68-4527-9AA3-DFE52E47ABCF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2A86-7279-44B4-9239-05A42C6A4B3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D62E-1E68-4527-9AA3-DFE52E47ABCF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2A86-7279-44B4-9239-05A42C6A4B3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D62E-1E68-4527-9AA3-DFE52E47ABCF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2A86-7279-44B4-9239-05A42C6A4B3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6127" y="851511"/>
            <a:ext cx="4975207" cy="3623875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912488" y="851514"/>
            <a:ext cx="8453911" cy="18253041"/>
          </a:xfrm>
        </p:spPr>
        <p:txBody>
          <a:bodyPr/>
          <a:lstStyle>
            <a:lvl1pPr>
              <a:defRPr sz="7300"/>
            </a:lvl1pPr>
            <a:lvl2pPr>
              <a:defRPr sz="6400"/>
            </a:lvl2pPr>
            <a:lvl3pPr>
              <a:defRPr sz="55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756127" y="4475388"/>
            <a:ext cx="4975207" cy="14629166"/>
          </a:xfrm>
        </p:spPr>
        <p:txBody>
          <a:bodyPr/>
          <a:lstStyle>
            <a:lvl1pPr marL="0" indent="0">
              <a:buNone/>
              <a:defRPr sz="3200"/>
            </a:lvl1pPr>
            <a:lvl2pPr marL="1043102" indent="0">
              <a:buNone/>
              <a:defRPr sz="2700"/>
            </a:lvl2pPr>
            <a:lvl3pPr marL="2086204" indent="0">
              <a:buNone/>
              <a:defRPr sz="2300"/>
            </a:lvl3pPr>
            <a:lvl4pPr marL="3129305" indent="0">
              <a:buNone/>
              <a:defRPr sz="2100"/>
            </a:lvl4pPr>
            <a:lvl5pPr marL="4172407" indent="0">
              <a:buNone/>
              <a:defRPr sz="2100"/>
            </a:lvl5pPr>
            <a:lvl6pPr marL="5215509" indent="0">
              <a:buNone/>
              <a:defRPr sz="2100"/>
            </a:lvl6pPr>
            <a:lvl7pPr marL="6258611" indent="0">
              <a:buNone/>
              <a:defRPr sz="2100"/>
            </a:lvl7pPr>
            <a:lvl8pPr marL="7301713" indent="0">
              <a:buNone/>
              <a:defRPr sz="2100"/>
            </a:lvl8pPr>
            <a:lvl9pPr marL="8344814" indent="0">
              <a:buNone/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D62E-1E68-4527-9AA3-DFE52E47ABCF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2A86-7279-44B4-9239-05A42C6A4B3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64120" y="14970759"/>
            <a:ext cx="9073515" cy="1767383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64120" y="1910951"/>
            <a:ext cx="9073515" cy="12832080"/>
          </a:xfrm>
        </p:spPr>
        <p:txBody>
          <a:bodyPr/>
          <a:lstStyle>
            <a:lvl1pPr marL="0" indent="0">
              <a:buNone/>
              <a:defRPr sz="7300"/>
            </a:lvl1pPr>
            <a:lvl2pPr marL="1043102" indent="0">
              <a:buNone/>
              <a:defRPr sz="6400"/>
            </a:lvl2pPr>
            <a:lvl3pPr marL="2086204" indent="0">
              <a:buNone/>
              <a:defRPr sz="5500"/>
            </a:lvl3pPr>
            <a:lvl4pPr marL="3129305" indent="0">
              <a:buNone/>
              <a:defRPr sz="4600"/>
            </a:lvl4pPr>
            <a:lvl5pPr marL="4172407" indent="0">
              <a:buNone/>
              <a:defRPr sz="4600"/>
            </a:lvl5pPr>
            <a:lvl6pPr marL="5215509" indent="0">
              <a:buNone/>
              <a:defRPr sz="4600"/>
            </a:lvl6pPr>
            <a:lvl7pPr marL="6258611" indent="0">
              <a:buNone/>
              <a:defRPr sz="4600"/>
            </a:lvl7pPr>
            <a:lvl8pPr marL="7301713" indent="0">
              <a:buNone/>
              <a:defRPr sz="4600"/>
            </a:lvl8pPr>
            <a:lvl9pPr marL="8344814" indent="0">
              <a:buNone/>
              <a:defRPr sz="46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964120" y="16738143"/>
            <a:ext cx="9073515" cy="2509977"/>
          </a:xfrm>
        </p:spPr>
        <p:txBody>
          <a:bodyPr/>
          <a:lstStyle>
            <a:lvl1pPr marL="0" indent="0">
              <a:buNone/>
              <a:defRPr sz="3200"/>
            </a:lvl1pPr>
            <a:lvl2pPr marL="1043102" indent="0">
              <a:buNone/>
              <a:defRPr sz="2700"/>
            </a:lvl2pPr>
            <a:lvl3pPr marL="2086204" indent="0">
              <a:buNone/>
              <a:defRPr sz="2300"/>
            </a:lvl3pPr>
            <a:lvl4pPr marL="3129305" indent="0">
              <a:buNone/>
              <a:defRPr sz="2100"/>
            </a:lvl4pPr>
            <a:lvl5pPr marL="4172407" indent="0">
              <a:buNone/>
              <a:defRPr sz="2100"/>
            </a:lvl5pPr>
            <a:lvl6pPr marL="5215509" indent="0">
              <a:buNone/>
              <a:defRPr sz="2100"/>
            </a:lvl6pPr>
            <a:lvl7pPr marL="6258611" indent="0">
              <a:buNone/>
              <a:defRPr sz="2100"/>
            </a:lvl7pPr>
            <a:lvl8pPr marL="7301713" indent="0">
              <a:buNone/>
              <a:defRPr sz="2100"/>
            </a:lvl8pPr>
            <a:lvl9pPr marL="8344814" indent="0">
              <a:buNone/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D62E-1E68-4527-9AA3-DFE52E47ABCF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2A86-7279-44B4-9239-05A42C6A4B3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756126" y="856464"/>
            <a:ext cx="13610273" cy="3564467"/>
          </a:xfrm>
          <a:prstGeom prst="rect">
            <a:avLst/>
          </a:prstGeom>
        </p:spPr>
        <p:txBody>
          <a:bodyPr vert="horz" lIns="208620" tIns="104310" rIns="208620" bIns="10431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6126" y="4990257"/>
            <a:ext cx="13610273" cy="14114299"/>
          </a:xfrm>
          <a:prstGeom prst="rect">
            <a:avLst/>
          </a:prstGeom>
        </p:spPr>
        <p:txBody>
          <a:bodyPr vert="horz" lIns="208620" tIns="104310" rIns="208620" bIns="10431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756127" y="19822398"/>
            <a:ext cx="3528589" cy="1138648"/>
          </a:xfrm>
          <a:prstGeom prst="rect">
            <a:avLst/>
          </a:prstGeom>
        </p:spPr>
        <p:txBody>
          <a:bodyPr vert="horz" lIns="208620" tIns="104310" rIns="208620" bIns="10431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8D62E-1E68-4527-9AA3-DFE52E47ABCF}" type="datetimeFigureOut">
              <a:rPr lang="es-ES" smtClean="0"/>
              <a:pPr/>
              <a:t>15/11/2011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166863" y="19822398"/>
            <a:ext cx="4788800" cy="1138648"/>
          </a:xfrm>
          <a:prstGeom prst="rect">
            <a:avLst/>
          </a:prstGeom>
        </p:spPr>
        <p:txBody>
          <a:bodyPr vert="horz" lIns="208620" tIns="104310" rIns="208620" bIns="10431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0837810" y="19822398"/>
            <a:ext cx="3528589" cy="1138648"/>
          </a:xfrm>
          <a:prstGeom prst="rect">
            <a:avLst/>
          </a:prstGeom>
        </p:spPr>
        <p:txBody>
          <a:bodyPr vert="horz" lIns="208620" tIns="104310" rIns="208620" bIns="10431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92A86-7279-44B4-9239-05A42C6A4B3C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6204" rtl="0" eaLnBrk="1" latinLnBrk="0" hangingPunct="1">
        <a:spcBef>
          <a:spcPct val="0"/>
        </a:spcBef>
        <a:buNone/>
        <a:defRPr sz="10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82326" indent="-782326" algn="l" defTabSz="2086204" rtl="0" eaLnBrk="1" latinLnBrk="0" hangingPunct="1">
        <a:spcBef>
          <a:spcPct val="20000"/>
        </a:spcBef>
        <a:buFont typeface="Arial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695040" indent="-651939" algn="l" defTabSz="2086204" rtl="0" eaLnBrk="1" latinLnBrk="0" hangingPunct="1">
        <a:spcBef>
          <a:spcPct val="20000"/>
        </a:spcBef>
        <a:buFont typeface="Arial" pitchFamily="34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2607755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3650856" indent="-521551" algn="l" defTabSz="2086204" rtl="0" eaLnBrk="1" latinLnBrk="0" hangingPunct="1">
        <a:spcBef>
          <a:spcPct val="20000"/>
        </a:spcBef>
        <a:buFont typeface="Arial" pitchFamily="34" charset="0"/>
        <a:buChar char="–"/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693958" indent="-521551" algn="l" defTabSz="2086204" rtl="0" eaLnBrk="1" latinLnBrk="0" hangingPunct="1">
        <a:spcBef>
          <a:spcPct val="20000"/>
        </a:spcBef>
        <a:buFont typeface="Arial" pitchFamily="34" charset="0"/>
        <a:buChar char="»"/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737060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6780162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7823264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8866365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1043102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2086204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3129305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4pPr>
      <a:lvl5pPr marL="4172407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5pPr>
      <a:lvl6pPr marL="5215509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6pPr>
      <a:lvl7pPr marL="6258611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7pPr>
      <a:lvl8pPr marL="7301713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8pPr>
      <a:lvl9pPr marL="8344814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60462" y="2196456"/>
            <a:ext cx="1296144" cy="4680520"/>
          </a:xfrm>
        </p:spPr>
        <p:txBody>
          <a:bodyPr vert="vert270">
            <a:normAutofit fontScale="90000"/>
          </a:bodyPr>
          <a:lstStyle/>
          <a:p>
            <a:r>
              <a:rPr lang="es-ES" sz="66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Novembre</a:t>
            </a:r>
            <a:r>
              <a:rPr lang="es-ES" sz="6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11</a:t>
            </a:r>
            <a:endParaRPr lang="es-ES" sz="66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6926" y="324248"/>
            <a:ext cx="103632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upc_color_rgb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4478" y="540272"/>
            <a:ext cx="4059936" cy="899160"/>
          </a:xfrm>
          <a:prstGeom prst="rect">
            <a:avLst/>
          </a:prstGeom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360462" y="1476376"/>
            <a:ext cx="8208912" cy="1008112"/>
          </a:xfrm>
          <a:prstGeom prst="rect">
            <a:avLst/>
          </a:prstGeom>
        </p:spPr>
        <p:txBody>
          <a:bodyPr vert="horz" lIns="208620" tIns="104310" rIns="208620" bIns="104310" rtlCol="0" anchor="ctr">
            <a:normAutofit fontScale="90000" lnSpcReduction="20000"/>
          </a:bodyPr>
          <a:lstStyle/>
          <a:p>
            <a:pPr marL="0" marR="0" lvl="0" indent="0" algn="ctr" defTabSz="208620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PROFESSORS VISITANTS 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1656606" y="2340472"/>
            <a:ext cx="12817424" cy="3024336"/>
          </a:xfrm>
          <a:prstGeom prst="round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7" name="16 Imagen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00622" y="6588944"/>
            <a:ext cx="7200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17 Imagen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28614" y="10549384"/>
            <a:ext cx="720000" cy="786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18 Imagen"/>
          <p:cNvPicPr/>
          <p:nvPr/>
        </p:nvPicPr>
        <p:blipFill>
          <a:blip r:embed="rId7" cstate="print"/>
          <a:srcRect l="74592"/>
          <a:stretch>
            <a:fillRect/>
          </a:stretch>
        </p:blipFill>
        <p:spPr bwMode="auto">
          <a:xfrm>
            <a:off x="1800622" y="15157896"/>
            <a:ext cx="1008112" cy="1052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20 Imagen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00622" y="2844528"/>
            <a:ext cx="7200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22 CuadroTexto"/>
          <p:cNvSpPr txBox="1"/>
          <p:nvPr/>
        </p:nvSpPr>
        <p:spPr>
          <a:xfrm>
            <a:off x="2664718" y="2628504"/>
            <a:ext cx="1180931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Vivianne</a:t>
            </a:r>
            <a:r>
              <a:rPr lang="es-ES" dirty="0" smtClean="0"/>
              <a:t> de </a:t>
            </a:r>
            <a:r>
              <a:rPr lang="es-ES" dirty="0" err="1" smtClean="0"/>
              <a:t>Vries</a:t>
            </a:r>
            <a:r>
              <a:rPr lang="es-ES" dirty="0" smtClean="0"/>
              <a:t> </a:t>
            </a:r>
            <a:r>
              <a:rPr lang="es-ES" sz="2800" dirty="0" smtClean="0"/>
              <a:t>Diplomada en </a:t>
            </a:r>
            <a:r>
              <a:rPr lang="es-ES" sz="2800" dirty="0" err="1" smtClean="0"/>
              <a:t>òptica</a:t>
            </a:r>
            <a:r>
              <a:rPr lang="es-ES" sz="2800" dirty="0" smtClean="0"/>
              <a:t> i </a:t>
            </a:r>
            <a:r>
              <a:rPr lang="es-ES" sz="2800" dirty="0" err="1" smtClean="0"/>
              <a:t>optometria</a:t>
            </a:r>
            <a:r>
              <a:rPr lang="es-ES" sz="2800" dirty="0" smtClean="0"/>
              <a:t>. </a:t>
            </a:r>
            <a:r>
              <a:rPr lang="es-ES" sz="2800" dirty="0" err="1" smtClean="0"/>
              <a:t>Assessora</a:t>
            </a:r>
            <a:r>
              <a:rPr lang="es-ES" sz="2800" dirty="0" smtClean="0"/>
              <a:t> de </a:t>
            </a:r>
            <a:r>
              <a:rPr lang="es-ES" sz="2800" dirty="0" err="1" smtClean="0"/>
              <a:t>Ciba</a:t>
            </a:r>
            <a:r>
              <a:rPr lang="es-ES" sz="2800" dirty="0" smtClean="0"/>
              <a:t> </a:t>
            </a:r>
            <a:r>
              <a:rPr lang="es-ES" sz="2800" dirty="0" err="1" smtClean="0"/>
              <a:t>Vision</a:t>
            </a:r>
            <a:r>
              <a:rPr lang="es-ES" sz="2800" dirty="0" smtClean="0"/>
              <a:t>, </a:t>
            </a:r>
            <a:r>
              <a:rPr lang="es-ES" sz="2800" dirty="0" err="1" smtClean="0"/>
              <a:t>Zeiss</a:t>
            </a:r>
            <a:r>
              <a:rPr lang="es-ES" sz="2800" dirty="0" smtClean="0"/>
              <a:t> i Hoya. </a:t>
            </a:r>
            <a:r>
              <a:rPr lang="es-ES" sz="2800" dirty="0" err="1" smtClean="0"/>
              <a:t>Professora</a:t>
            </a:r>
            <a:r>
              <a:rPr lang="es-ES" sz="2800" dirty="0" smtClean="0"/>
              <a:t> al </a:t>
            </a:r>
            <a:r>
              <a:rPr lang="es-ES" sz="2800" dirty="0" err="1" smtClean="0"/>
              <a:t>grau</a:t>
            </a:r>
            <a:r>
              <a:rPr lang="es-ES" sz="2800" dirty="0" smtClean="0"/>
              <a:t> </a:t>
            </a:r>
            <a:r>
              <a:rPr lang="es-ES" sz="2800" dirty="0" err="1" smtClean="0"/>
              <a:t>d’òptica</a:t>
            </a:r>
            <a:r>
              <a:rPr lang="es-ES" sz="2800" dirty="0" smtClean="0"/>
              <a:t> i </a:t>
            </a:r>
            <a:r>
              <a:rPr lang="es-ES" sz="2800" dirty="0" err="1" smtClean="0"/>
              <a:t>optometria</a:t>
            </a:r>
            <a:r>
              <a:rPr lang="es-ES" sz="2800" dirty="0" smtClean="0"/>
              <a:t> de la </a:t>
            </a:r>
            <a:r>
              <a:rPr lang="es-ES" sz="2800" dirty="0" err="1" smtClean="0"/>
              <a:t>Hogescholl</a:t>
            </a:r>
            <a:r>
              <a:rPr lang="es-ES" sz="2800" dirty="0" smtClean="0"/>
              <a:t> </a:t>
            </a:r>
            <a:r>
              <a:rPr lang="es-ES" sz="2800" dirty="0" err="1" smtClean="0"/>
              <a:t>Universiteit</a:t>
            </a:r>
            <a:r>
              <a:rPr lang="es-ES" sz="2800" dirty="0" smtClean="0"/>
              <a:t> </a:t>
            </a:r>
            <a:r>
              <a:rPr lang="es-ES" sz="2800" dirty="0" err="1" smtClean="0"/>
              <a:t>Brussel</a:t>
            </a:r>
            <a:r>
              <a:rPr lang="es-ES" sz="2800" dirty="0" smtClean="0"/>
              <a:t> ( </a:t>
            </a:r>
            <a:r>
              <a:rPr lang="es-ES" sz="2800" dirty="0" err="1" smtClean="0"/>
              <a:t>Bèlgica</a:t>
            </a:r>
            <a:r>
              <a:rPr lang="es-ES" sz="2800" dirty="0" smtClean="0"/>
              <a:t>)</a:t>
            </a:r>
          </a:p>
          <a:p>
            <a:endParaRPr lang="es-ES" sz="2800" dirty="0"/>
          </a:p>
          <a:p>
            <a:r>
              <a:rPr lang="es-ES" sz="2000" dirty="0" err="1" smtClean="0"/>
              <a:t>Dimecres</a:t>
            </a:r>
            <a:r>
              <a:rPr lang="es-ES" sz="2000" dirty="0" smtClean="0"/>
              <a:t> 2 </a:t>
            </a:r>
            <a:r>
              <a:rPr lang="es-ES" sz="2000" dirty="0" err="1" smtClean="0"/>
              <a:t>Nov</a:t>
            </a:r>
            <a:r>
              <a:rPr lang="es-ES" sz="2000" dirty="0" smtClean="0"/>
              <a:t> de 9-11:  </a:t>
            </a:r>
            <a:r>
              <a:rPr lang="es-ES" sz="2000" b="1" dirty="0" smtClean="0"/>
              <a:t>New </a:t>
            </a:r>
            <a:r>
              <a:rPr lang="es-ES" sz="2000" b="1" dirty="0" err="1" smtClean="0"/>
              <a:t>spectacles</a:t>
            </a:r>
            <a:r>
              <a:rPr lang="es-ES" sz="2000" b="1" dirty="0" smtClean="0"/>
              <a:t> and </a:t>
            </a:r>
            <a:r>
              <a:rPr lang="es-ES" sz="2000" b="1" dirty="0" err="1" smtClean="0"/>
              <a:t>complains</a:t>
            </a:r>
            <a:endParaRPr lang="es-ES" sz="2000" b="1" dirty="0"/>
          </a:p>
          <a:p>
            <a:r>
              <a:rPr lang="es-ES" sz="2000" dirty="0" err="1" smtClean="0"/>
              <a:t>Dijous</a:t>
            </a:r>
            <a:r>
              <a:rPr lang="es-ES" sz="2000" dirty="0" smtClean="0"/>
              <a:t> 3 </a:t>
            </a:r>
            <a:r>
              <a:rPr lang="es-ES" sz="2000" dirty="0" err="1" smtClean="0"/>
              <a:t>Nov</a:t>
            </a:r>
            <a:r>
              <a:rPr lang="es-ES" sz="2000" dirty="0" smtClean="0"/>
              <a:t> de 11-12 :     </a:t>
            </a:r>
            <a:r>
              <a:rPr lang="es-ES" sz="2000" b="1" dirty="0" err="1" smtClean="0"/>
              <a:t>Multidisciplinarity</a:t>
            </a:r>
            <a:r>
              <a:rPr lang="es-ES" sz="2000" b="1" dirty="0" smtClean="0"/>
              <a:t>.</a:t>
            </a:r>
          </a:p>
          <a:p>
            <a:endParaRPr lang="es-ES" sz="2000" b="1" dirty="0" smtClean="0"/>
          </a:p>
          <a:p>
            <a:endParaRPr lang="es-ES" sz="2000" b="1" dirty="0"/>
          </a:p>
          <a:p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2448694" y="10045328"/>
            <a:ext cx="11737304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err="1" smtClean="0"/>
              <a:t>Alison</a:t>
            </a:r>
            <a:r>
              <a:rPr lang="ca-ES" dirty="0" smtClean="0"/>
              <a:t> </a:t>
            </a:r>
            <a:r>
              <a:rPr lang="ca-ES" dirty="0" err="1" smtClean="0"/>
              <a:t>Binns</a:t>
            </a:r>
            <a:r>
              <a:rPr lang="es-ES" dirty="0"/>
              <a:t> </a:t>
            </a:r>
            <a:r>
              <a:rPr lang="es-ES" sz="2800" dirty="0" err="1" smtClean="0"/>
              <a:t>Dra</a:t>
            </a:r>
            <a:r>
              <a:rPr lang="es-ES" sz="2800" dirty="0" smtClean="0"/>
              <a:t> en </a:t>
            </a:r>
            <a:r>
              <a:rPr lang="es-ES" sz="2800" dirty="0" err="1" smtClean="0"/>
              <a:t>Optometria</a:t>
            </a:r>
            <a:r>
              <a:rPr lang="es-ES" sz="2800" dirty="0" smtClean="0"/>
              <a:t> </a:t>
            </a:r>
            <a:r>
              <a:rPr lang="es-ES" sz="2800" dirty="0"/>
              <a:t>i </a:t>
            </a:r>
            <a:r>
              <a:rPr lang="es-ES" sz="2800" dirty="0" err="1"/>
              <a:t>ciències</a:t>
            </a:r>
            <a:r>
              <a:rPr lang="es-ES" sz="2800" dirty="0"/>
              <a:t> de la </a:t>
            </a:r>
            <a:r>
              <a:rPr lang="es-ES" sz="2800" dirty="0" err="1"/>
              <a:t>visió</a:t>
            </a:r>
            <a:r>
              <a:rPr lang="es-ES" sz="2800" dirty="0"/>
              <a:t> </a:t>
            </a:r>
            <a:r>
              <a:rPr lang="es-ES" sz="2800" dirty="0" smtClean="0"/>
              <a:t>per la </a:t>
            </a:r>
            <a:r>
              <a:rPr lang="es-ES" sz="2800" dirty="0"/>
              <a:t>Cardiff </a:t>
            </a:r>
            <a:r>
              <a:rPr lang="es-ES" sz="2800" dirty="0" err="1" smtClean="0"/>
              <a:t>University</a:t>
            </a:r>
            <a:r>
              <a:rPr lang="es-ES" sz="2800" dirty="0" smtClean="0"/>
              <a:t> (RU) </a:t>
            </a:r>
            <a:r>
              <a:rPr lang="es-ES" sz="2800" dirty="0" err="1" smtClean="0"/>
              <a:t>on</a:t>
            </a:r>
            <a:r>
              <a:rPr lang="es-ES" sz="2800" dirty="0" smtClean="0"/>
              <a:t> </a:t>
            </a:r>
            <a:r>
              <a:rPr lang="es-ES" sz="2800" dirty="0" err="1" smtClean="0"/>
              <a:t>actualment</a:t>
            </a:r>
            <a:r>
              <a:rPr lang="es-ES" sz="2800" dirty="0" smtClean="0"/>
              <a:t> </a:t>
            </a:r>
            <a:r>
              <a:rPr lang="es-ES" sz="2800" dirty="0" err="1" smtClean="0"/>
              <a:t>és</a:t>
            </a:r>
            <a:r>
              <a:rPr lang="es-ES" sz="2800" dirty="0" smtClean="0"/>
              <a:t> </a:t>
            </a:r>
            <a:r>
              <a:rPr lang="es-ES" sz="2800" dirty="0" err="1" smtClean="0"/>
              <a:t>professora</a:t>
            </a:r>
            <a:endParaRPr lang="es-ES" sz="2800" dirty="0" smtClean="0"/>
          </a:p>
          <a:p>
            <a:endParaRPr lang="ca-ES" sz="2000" dirty="0" smtClean="0"/>
          </a:p>
          <a:p>
            <a:r>
              <a:rPr lang="ca-ES" sz="2000" dirty="0" smtClean="0"/>
              <a:t>Dilluns 7 </a:t>
            </a:r>
            <a:r>
              <a:rPr lang="ca-ES" sz="2000" dirty="0" err="1" smtClean="0"/>
              <a:t>Nov</a:t>
            </a:r>
            <a:r>
              <a:rPr lang="ca-ES" sz="2000" dirty="0" smtClean="0"/>
              <a:t> 16-17:	  </a:t>
            </a:r>
            <a:r>
              <a:rPr lang="ca-ES" sz="2000" b="1" dirty="0" err="1" smtClean="0"/>
              <a:t>Dark</a:t>
            </a:r>
            <a:r>
              <a:rPr lang="ca-ES" sz="2000" b="1" dirty="0" smtClean="0"/>
              <a:t> </a:t>
            </a:r>
            <a:r>
              <a:rPr lang="ca-ES" sz="2000" b="1" dirty="0" err="1" smtClean="0"/>
              <a:t>adaptation</a:t>
            </a:r>
            <a:r>
              <a:rPr lang="ca-ES" sz="2000" b="1" dirty="0" smtClean="0"/>
              <a:t>: </a:t>
            </a:r>
            <a:r>
              <a:rPr lang="ca-ES" sz="2000" b="1" dirty="0" err="1" smtClean="0"/>
              <a:t>physiology</a:t>
            </a:r>
            <a:r>
              <a:rPr lang="ca-ES" sz="2000" b="1" dirty="0" smtClean="0"/>
              <a:t> and </a:t>
            </a:r>
            <a:r>
              <a:rPr lang="ca-ES" sz="2000" b="1" dirty="0" err="1" smtClean="0"/>
              <a:t>clinical</a:t>
            </a:r>
            <a:r>
              <a:rPr lang="ca-ES" sz="2000" b="1" dirty="0" smtClean="0"/>
              <a:t> </a:t>
            </a:r>
            <a:r>
              <a:rPr lang="ca-ES" sz="2000" b="1" dirty="0" err="1" smtClean="0"/>
              <a:t>assessment</a:t>
            </a:r>
            <a:endParaRPr lang="ca-ES" sz="2000" b="1" dirty="0" smtClean="0"/>
          </a:p>
          <a:p>
            <a:r>
              <a:rPr lang="ca-ES" sz="2000" dirty="0" smtClean="0"/>
              <a:t>Dilluns 7 </a:t>
            </a:r>
            <a:r>
              <a:rPr lang="ca-ES" sz="2000" dirty="0" err="1"/>
              <a:t>N</a:t>
            </a:r>
            <a:r>
              <a:rPr lang="ca-ES" sz="2000" dirty="0" err="1" smtClean="0"/>
              <a:t>ov</a:t>
            </a:r>
            <a:r>
              <a:rPr lang="ca-ES" sz="2000" dirty="0" smtClean="0"/>
              <a:t> 17-18:	  </a:t>
            </a:r>
            <a:r>
              <a:rPr lang="ca-ES" sz="2000" b="1" dirty="0" smtClean="0"/>
              <a:t>Contrast </a:t>
            </a:r>
            <a:r>
              <a:rPr lang="ca-ES" sz="2000" b="1" dirty="0" err="1" smtClean="0"/>
              <a:t>sensitivity</a:t>
            </a:r>
            <a:r>
              <a:rPr lang="ca-ES" sz="2000" b="1" dirty="0" smtClean="0"/>
              <a:t>: </a:t>
            </a:r>
            <a:r>
              <a:rPr lang="ca-ES" sz="2000" b="1" dirty="0" err="1" smtClean="0"/>
              <a:t>physiology</a:t>
            </a:r>
            <a:r>
              <a:rPr lang="ca-ES" sz="2000" b="1" dirty="0" smtClean="0"/>
              <a:t> and </a:t>
            </a:r>
            <a:r>
              <a:rPr lang="ca-ES" sz="2000" b="1" dirty="0" err="1" smtClean="0"/>
              <a:t>clinical</a:t>
            </a:r>
            <a:r>
              <a:rPr lang="ca-ES" sz="2000" b="1" dirty="0" smtClean="0"/>
              <a:t> </a:t>
            </a:r>
            <a:r>
              <a:rPr lang="ca-ES" sz="2000" b="1" dirty="0" err="1" smtClean="0"/>
              <a:t>assessment</a:t>
            </a:r>
            <a:endParaRPr lang="es-ES" sz="2000" b="1" dirty="0" smtClean="0"/>
          </a:p>
          <a:p>
            <a:r>
              <a:rPr lang="ca-ES" sz="2000" dirty="0" smtClean="0"/>
              <a:t>Dimarts 8 </a:t>
            </a:r>
            <a:r>
              <a:rPr lang="ca-ES" sz="2000" dirty="0" err="1" smtClean="0"/>
              <a:t>Nov</a:t>
            </a:r>
            <a:r>
              <a:rPr lang="ca-ES" sz="2000" dirty="0" smtClean="0"/>
              <a:t> 8-10:	  </a:t>
            </a:r>
            <a:r>
              <a:rPr lang="ca-ES" sz="2000" b="1" dirty="0" smtClean="0"/>
              <a:t>Visual </a:t>
            </a:r>
            <a:r>
              <a:rPr lang="ca-ES" sz="2000" b="1" dirty="0" err="1" smtClean="0"/>
              <a:t>acuity</a:t>
            </a:r>
            <a:r>
              <a:rPr lang="ca-ES" sz="2000" b="1" dirty="0" smtClean="0"/>
              <a:t>: </a:t>
            </a:r>
            <a:r>
              <a:rPr lang="ca-ES" sz="2000" b="1" dirty="0" err="1" smtClean="0"/>
              <a:t>physiology</a:t>
            </a:r>
            <a:r>
              <a:rPr lang="ca-ES" sz="2000" b="1" dirty="0" smtClean="0"/>
              <a:t> and </a:t>
            </a:r>
            <a:r>
              <a:rPr lang="ca-ES" sz="2000" b="1" dirty="0" err="1" smtClean="0"/>
              <a:t>clinical</a:t>
            </a:r>
            <a:r>
              <a:rPr lang="ca-ES" sz="2000" b="1" dirty="0" smtClean="0"/>
              <a:t> </a:t>
            </a:r>
            <a:r>
              <a:rPr lang="ca-ES" sz="2000" b="1" dirty="0" err="1" smtClean="0"/>
              <a:t>assessment</a:t>
            </a:r>
            <a:r>
              <a:rPr lang="ca-ES" sz="2000" dirty="0" smtClean="0"/>
              <a:t>.  </a:t>
            </a:r>
            <a:endParaRPr lang="es-ES" sz="2000" dirty="0" smtClean="0"/>
          </a:p>
          <a:p>
            <a:r>
              <a:rPr lang="ca-ES" sz="2000" dirty="0" smtClean="0"/>
              <a:t>Dimarts 8 </a:t>
            </a:r>
            <a:r>
              <a:rPr lang="ca-ES" sz="2000" dirty="0" err="1" smtClean="0"/>
              <a:t>Nov</a:t>
            </a:r>
            <a:r>
              <a:rPr lang="ca-ES" sz="2000" dirty="0" smtClean="0"/>
              <a:t> 10-12: </a:t>
            </a:r>
            <a:r>
              <a:rPr lang="ca-ES" sz="2000" b="1" dirty="0" err="1" smtClean="0"/>
              <a:t>Age-related</a:t>
            </a:r>
            <a:r>
              <a:rPr lang="ca-ES" sz="2000" b="1" dirty="0" smtClean="0"/>
              <a:t> </a:t>
            </a:r>
            <a:r>
              <a:rPr lang="ca-ES" sz="2000" b="1" dirty="0"/>
              <a:t>macular </a:t>
            </a:r>
            <a:r>
              <a:rPr lang="ca-ES" sz="2000" b="1" dirty="0" err="1"/>
              <a:t>degeneration</a:t>
            </a:r>
            <a:r>
              <a:rPr lang="ca-ES" sz="2000" b="1" dirty="0"/>
              <a:t>: </a:t>
            </a:r>
            <a:r>
              <a:rPr lang="ca-ES" sz="2000" b="1" dirty="0" err="1"/>
              <a:t>detection</a:t>
            </a:r>
            <a:r>
              <a:rPr lang="ca-ES" sz="2000" b="1" dirty="0"/>
              <a:t>, </a:t>
            </a:r>
            <a:r>
              <a:rPr lang="ca-ES" sz="2000" b="1" dirty="0" err="1"/>
              <a:t>referral</a:t>
            </a:r>
            <a:r>
              <a:rPr lang="ca-ES" sz="2000" b="1" dirty="0"/>
              <a:t>  and</a:t>
            </a:r>
            <a:r>
              <a:rPr lang="en-GB" sz="2000" b="1" dirty="0"/>
              <a:t>  treatment</a:t>
            </a:r>
            <a:r>
              <a:rPr lang="en-GB" sz="2000" dirty="0"/>
              <a:t>. </a:t>
            </a:r>
            <a:endParaRPr lang="es-ES" sz="2000" dirty="0" smtClean="0"/>
          </a:p>
          <a:p>
            <a:r>
              <a:rPr lang="en-GB" sz="2000" dirty="0" err="1" smtClean="0"/>
              <a:t>Dijous</a:t>
            </a:r>
            <a:r>
              <a:rPr lang="en-GB" sz="2000" dirty="0" smtClean="0"/>
              <a:t> 10 Nov 12:14: </a:t>
            </a:r>
            <a:r>
              <a:rPr lang="en-GB" sz="2000" b="1" dirty="0" smtClean="0"/>
              <a:t>Advanced </a:t>
            </a:r>
            <a:r>
              <a:rPr lang="en-GB" sz="2000" b="1" dirty="0"/>
              <a:t>assessment of retinal structure and </a:t>
            </a:r>
            <a:r>
              <a:rPr lang="en-GB" sz="2000" b="1" dirty="0" smtClean="0"/>
              <a:t>function (including </a:t>
            </a:r>
            <a:r>
              <a:rPr lang="en-GB" sz="2000" b="1" dirty="0" err="1" smtClean="0"/>
              <a:t>electrophys</a:t>
            </a:r>
            <a:r>
              <a:rPr lang="en-GB" sz="2000" b="1" dirty="0" smtClean="0"/>
              <a:t>. </a:t>
            </a:r>
            <a:r>
              <a:rPr lang="en-GB" sz="2000" b="1" dirty="0"/>
              <a:t>and OCT) </a:t>
            </a:r>
            <a:endParaRPr lang="es-ES" sz="2000" b="1" dirty="0" smtClean="0"/>
          </a:p>
        </p:txBody>
      </p:sp>
      <p:sp>
        <p:nvSpPr>
          <p:cNvPr id="26" name="25 CuadroTexto"/>
          <p:cNvSpPr txBox="1"/>
          <p:nvPr/>
        </p:nvSpPr>
        <p:spPr>
          <a:xfrm>
            <a:off x="3024758" y="14509824"/>
            <a:ext cx="11449272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Sergio </a:t>
            </a:r>
            <a:r>
              <a:rPr lang="es-ES" dirty="0" err="1" smtClean="0"/>
              <a:t>Nascimento</a:t>
            </a:r>
            <a:r>
              <a:rPr lang="es-ES" dirty="0" smtClean="0"/>
              <a:t> </a:t>
            </a:r>
            <a:r>
              <a:rPr lang="ca-ES" sz="2800" dirty="0" err="1" smtClean="0"/>
              <a:t>Dr</a:t>
            </a:r>
            <a:r>
              <a:rPr lang="ca-ES" sz="2800" dirty="0" smtClean="0"/>
              <a:t> </a:t>
            </a:r>
            <a:r>
              <a:rPr lang="ca-ES" sz="2800" dirty="0"/>
              <a:t>en Ciències de color per la Universitat de </a:t>
            </a:r>
            <a:r>
              <a:rPr lang="ca-ES" sz="2800" dirty="0" err="1" smtClean="0"/>
              <a:t>Keele</a:t>
            </a:r>
            <a:r>
              <a:rPr lang="ca-ES" sz="2800" dirty="0" smtClean="0"/>
              <a:t> (RU). Professor a la llicenciatura d’optometria i ciències de la visió de la </a:t>
            </a:r>
            <a:r>
              <a:rPr lang="ca-ES" sz="2800" dirty="0" err="1" smtClean="0"/>
              <a:t>Universidade</a:t>
            </a:r>
            <a:r>
              <a:rPr lang="ca-ES" sz="2800" dirty="0" smtClean="0"/>
              <a:t> do </a:t>
            </a:r>
            <a:r>
              <a:rPr lang="ca-ES" sz="2800" dirty="0" err="1" smtClean="0"/>
              <a:t>Minho</a:t>
            </a:r>
            <a:r>
              <a:rPr lang="ca-ES" sz="2800" dirty="0" smtClean="0"/>
              <a:t> (Portugal)</a:t>
            </a:r>
            <a:endParaRPr lang="es-ES" sz="2800" dirty="0"/>
          </a:p>
          <a:p>
            <a:endParaRPr lang="es-ES" sz="2000" dirty="0" smtClean="0"/>
          </a:p>
          <a:p>
            <a:r>
              <a:rPr lang="es-ES" sz="2000" dirty="0" err="1" smtClean="0"/>
              <a:t>Dimarts</a:t>
            </a:r>
            <a:r>
              <a:rPr lang="es-ES" sz="2000" dirty="0" smtClean="0"/>
              <a:t> 29 </a:t>
            </a:r>
            <a:r>
              <a:rPr lang="es-ES" sz="2000" dirty="0" err="1" smtClean="0"/>
              <a:t>Nov</a:t>
            </a:r>
            <a:r>
              <a:rPr lang="es-ES" sz="2000" dirty="0" smtClean="0"/>
              <a:t>, </a:t>
            </a:r>
            <a:r>
              <a:rPr lang="es-ES" sz="2000" dirty="0" err="1" smtClean="0"/>
              <a:t>dimecres</a:t>
            </a:r>
            <a:r>
              <a:rPr lang="es-ES" sz="2000" dirty="0" smtClean="0"/>
              <a:t> 30 </a:t>
            </a:r>
            <a:r>
              <a:rPr lang="es-ES" sz="2000" dirty="0" err="1" smtClean="0"/>
              <a:t>Nov</a:t>
            </a:r>
            <a:r>
              <a:rPr lang="es-ES" sz="2000" dirty="0" smtClean="0"/>
              <a:t>  i </a:t>
            </a:r>
            <a:r>
              <a:rPr lang="es-ES" sz="2000" dirty="0" err="1" smtClean="0"/>
              <a:t>divendres</a:t>
            </a:r>
            <a:r>
              <a:rPr lang="es-ES" sz="2000" dirty="0" smtClean="0"/>
              <a:t> 2 Desembre de 9 a 12 . </a:t>
            </a:r>
          </a:p>
          <a:p>
            <a:r>
              <a:rPr lang="es-ES" sz="2000" b="1" dirty="0" smtClean="0"/>
              <a:t>Color </a:t>
            </a:r>
            <a:r>
              <a:rPr lang="es-ES" sz="2000" b="1" dirty="0" err="1"/>
              <a:t>technology</a:t>
            </a:r>
            <a:r>
              <a:rPr lang="es-ES" sz="2000" b="1" dirty="0"/>
              <a:t> and </a:t>
            </a:r>
            <a:r>
              <a:rPr lang="es-ES" sz="2000" b="1" dirty="0" err="1"/>
              <a:t>multispectral</a:t>
            </a:r>
            <a:r>
              <a:rPr lang="es-ES" sz="2000" b="1" dirty="0"/>
              <a:t> </a:t>
            </a:r>
            <a:r>
              <a:rPr lang="es-ES" sz="2000" b="1" dirty="0" err="1"/>
              <a:t>imaging</a:t>
            </a:r>
            <a:r>
              <a:rPr lang="es-ES" sz="2000" b="1" dirty="0"/>
              <a:t> </a:t>
            </a:r>
            <a:r>
              <a:rPr lang="es-ES" sz="2000" b="1" dirty="0" err="1"/>
              <a:t>science</a:t>
            </a:r>
            <a:r>
              <a:rPr lang="es-ES" sz="2000" b="1" dirty="0"/>
              <a:t>. </a:t>
            </a:r>
            <a:r>
              <a:rPr lang="es-ES" sz="2000" b="1" dirty="0" err="1"/>
              <a:t>Applications</a:t>
            </a:r>
            <a:r>
              <a:rPr lang="es-ES" sz="2000" b="1" dirty="0"/>
              <a:t> in </a:t>
            </a:r>
            <a:r>
              <a:rPr lang="es-ES" sz="2000" b="1" dirty="0" err="1"/>
              <a:t>health</a:t>
            </a:r>
            <a:r>
              <a:rPr lang="es-ES" sz="2000" b="1" dirty="0"/>
              <a:t>, art and </a:t>
            </a:r>
            <a:r>
              <a:rPr lang="es-ES" sz="2000" b="1" dirty="0" err="1" smtClean="0"/>
              <a:t>industry</a:t>
            </a:r>
            <a:r>
              <a:rPr lang="es-ES" sz="2000" b="1" dirty="0" smtClean="0"/>
              <a:t>.</a:t>
            </a:r>
            <a:endParaRPr lang="es-ES" sz="2000" b="1" dirty="0"/>
          </a:p>
        </p:txBody>
      </p:sp>
      <p:sp>
        <p:nvSpPr>
          <p:cNvPr id="27" name="26 Rectángulo redondeado"/>
          <p:cNvSpPr/>
          <p:nvPr/>
        </p:nvSpPr>
        <p:spPr>
          <a:xfrm>
            <a:off x="1656606" y="6012880"/>
            <a:ext cx="12745416" cy="3312368"/>
          </a:xfrm>
          <a:prstGeom prst="round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Rectángulo redondeado"/>
          <p:cNvSpPr/>
          <p:nvPr/>
        </p:nvSpPr>
        <p:spPr>
          <a:xfrm>
            <a:off x="1656606" y="9973320"/>
            <a:ext cx="12745416" cy="3456384"/>
          </a:xfrm>
          <a:prstGeom prst="roundRect">
            <a:avLst>
              <a:gd name="adj" fmla="val 14731"/>
            </a:avLst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 redondeado"/>
          <p:cNvSpPr/>
          <p:nvPr/>
        </p:nvSpPr>
        <p:spPr>
          <a:xfrm>
            <a:off x="1728614" y="14149784"/>
            <a:ext cx="12673408" cy="3096344"/>
          </a:xfrm>
          <a:prstGeom prst="round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 redondeado"/>
          <p:cNvSpPr/>
          <p:nvPr/>
        </p:nvSpPr>
        <p:spPr>
          <a:xfrm>
            <a:off x="5761062" y="18398256"/>
            <a:ext cx="8712968" cy="23762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5833070" y="18614280"/>
            <a:ext cx="8532948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dirty="0" smtClean="0"/>
              <a:t>Aquestes conferències s’emmarquen en el programa </a:t>
            </a:r>
            <a:r>
              <a:rPr lang="ca-ES" b="1" dirty="0" err="1" smtClean="0">
                <a:solidFill>
                  <a:schemeClr val="bg1"/>
                </a:solidFill>
              </a:rPr>
              <a:t>english</a:t>
            </a:r>
            <a:r>
              <a:rPr lang="ca-ES" b="1" dirty="0" smtClean="0">
                <a:solidFill>
                  <a:schemeClr val="bg1"/>
                </a:solidFill>
              </a:rPr>
              <a:t> </a:t>
            </a:r>
            <a:r>
              <a:rPr lang="ca-ES" b="1" dirty="0" err="1" smtClean="0">
                <a:solidFill>
                  <a:schemeClr val="bg1"/>
                </a:solidFill>
              </a:rPr>
              <a:t>talks</a:t>
            </a:r>
            <a:r>
              <a:rPr lang="ca-ES" b="1" dirty="0" smtClean="0">
                <a:solidFill>
                  <a:schemeClr val="bg1"/>
                </a:solidFill>
              </a:rPr>
              <a:t> </a:t>
            </a:r>
            <a:r>
              <a:rPr lang="ca-ES" dirty="0" smtClean="0"/>
              <a:t>i estan obertes a tot </a:t>
            </a:r>
            <a:r>
              <a:rPr lang="ca-ES" dirty="0" err="1" smtClean="0"/>
              <a:t>l’estudiantat</a:t>
            </a:r>
            <a:endParaRPr lang="ca-ES" sz="20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4718" y="6084888"/>
            <a:ext cx="11665296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Hans </a:t>
            </a:r>
            <a:r>
              <a:rPr lang="es-ES" dirty="0"/>
              <a:t>le </a:t>
            </a:r>
            <a:r>
              <a:rPr lang="es-ES" dirty="0" smtClean="0"/>
              <a:t>Roy. </a:t>
            </a:r>
            <a:r>
              <a:rPr lang="es-ES" sz="2800" dirty="0" err="1" smtClean="0"/>
              <a:t>Llicenciat</a:t>
            </a:r>
            <a:r>
              <a:rPr lang="es-ES" sz="2800" dirty="0" smtClean="0"/>
              <a:t> en </a:t>
            </a:r>
            <a:r>
              <a:rPr lang="es-ES" sz="2800" dirty="0" err="1" smtClean="0"/>
              <a:t>filologia</a:t>
            </a:r>
            <a:r>
              <a:rPr lang="es-ES" sz="2800" dirty="0" smtClean="0"/>
              <a:t> </a:t>
            </a:r>
            <a:r>
              <a:rPr lang="es-ES" sz="2800" dirty="0" err="1" smtClean="0"/>
              <a:t>romànica</a:t>
            </a:r>
            <a:r>
              <a:rPr lang="es-ES" sz="2800" dirty="0" smtClean="0"/>
              <a:t> per la KU </a:t>
            </a:r>
            <a:r>
              <a:rPr lang="es-ES" sz="2800" dirty="0" err="1" smtClean="0"/>
              <a:t>Leuven</a:t>
            </a:r>
            <a:r>
              <a:rPr lang="es-ES" sz="2800" dirty="0" smtClean="0"/>
              <a:t> ( </a:t>
            </a:r>
            <a:r>
              <a:rPr lang="es-ES" sz="2800" dirty="0" err="1" smtClean="0"/>
              <a:t>Bèlgica</a:t>
            </a:r>
            <a:r>
              <a:rPr lang="es-ES" sz="2800" dirty="0" smtClean="0"/>
              <a:t>). </a:t>
            </a:r>
            <a:r>
              <a:rPr lang="es-ES" sz="2800" dirty="0" err="1" smtClean="0"/>
              <a:t>Professor</a:t>
            </a:r>
            <a:r>
              <a:rPr lang="es-ES" sz="2800" dirty="0" smtClean="0"/>
              <a:t> </a:t>
            </a:r>
            <a:r>
              <a:rPr lang="es-ES" sz="2800" dirty="0" err="1" smtClean="0"/>
              <a:t>d’informàtica</a:t>
            </a:r>
            <a:r>
              <a:rPr lang="es-ES" sz="2800" dirty="0" smtClean="0"/>
              <a:t> i </a:t>
            </a:r>
            <a:r>
              <a:rPr lang="es-ES" sz="2800" dirty="0" err="1" smtClean="0"/>
              <a:t>llengües</a:t>
            </a:r>
            <a:r>
              <a:rPr lang="es-ES" sz="2800" dirty="0" smtClean="0"/>
              <a:t> al </a:t>
            </a:r>
            <a:r>
              <a:rPr lang="es-ES" sz="2800" dirty="0" err="1" smtClean="0"/>
              <a:t>grau</a:t>
            </a:r>
            <a:r>
              <a:rPr lang="es-ES" sz="2800" dirty="0" smtClean="0"/>
              <a:t> </a:t>
            </a:r>
            <a:r>
              <a:rPr lang="es-ES" sz="2800" dirty="0" err="1" smtClean="0"/>
              <a:t>d’òptica</a:t>
            </a:r>
            <a:r>
              <a:rPr lang="es-ES" sz="2800" dirty="0" smtClean="0"/>
              <a:t> i </a:t>
            </a:r>
            <a:r>
              <a:rPr lang="es-ES" sz="2800" dirty="0" err="1" smtClean="0"/>
              <a:t>optometria</a:t>
            </a:r>
            <a:r>
              <a:rPr lang="es-ES" sz="2800" dirty="0" smtClean="0"/>
              <a:t> de la </a:t>
            </a:r>
            <a:r>
              <a:rPr lang="es-ES" sz="2800" dirty="0" err="1" smtClean="0"/>
              <a:t>Hogescholl</a:t>
            </a:r>
            <a:r>
              <a:rPr lang="es-ES" sz="2800" dirty="0" smtClean="0"/>
              <a:t> </a:t>
            </a:r>
            <a:r>
              <a:rPr lang="es-ES" sz="2800" dirty="0" err="1" smtClean="0"/>
              <a:t>Universiteit</a:t>
            </a:r>
            <a:r>
              <a:rPr lang="es-ES" sz="2800" dirty="0" smtClean="0"/>
              <a:t> </a:t>
            </a:r>
            <a:r>
              <a:rPr lang="es-ES" sz="2800" dirty="0" err="1" smtClean="0"/>
              <a:t>Brussel</a:t>
            </a:r>
            <a:r>
              <a:rPr lang="es-ES" sz="2800" dirty="0" smtClean="0"/>
              <a:t> ( </a:t>
            </a:r>
            <a:r>
              <a:rPr lang="es-ES" sz="2800" dirty="0" err="1" smtClean="0"/>
              <a:t>Bèlgica</a:t>
            </a:r>
            <a:r>
              <a:rPr lang="es-ES" sz="2800" dirty="0" smtClean="0"/>
              <a:t>)</a:t>
            </a:r>
          </a:p>
          <a:p>
            <a:endParaRPr lang="es-ES" sz="2800" dirty="0"/>
          </a:p>
          <a:p>
            <a:r>
              <a:rPr lang="es-ES" sz="2000" dirty="0" err="1" smtClean="0"/>
              <a:t>Dimecres</a:t>
            </a:r>
            <a:r>
              <a:rPr lang="es-ES" sz="2000" dirty="0" smtClean="0"/>
              <a:t> 2 </a:t>
            </a:r>
            <a:r>
              <a:rPr lang="es-ES" sz="2000" dirty="0" err="1" smtClean="0"/>
              <a:t>Nov</a:t>
            </a:r>
            <a:r>
              <a:rPr lang="es-ES" sz="2000" dirty="0" smtClean="0"/>
              <a:t> de 11-12: </a:t>
            </a:r>
            <a:r>
              <a:rPr lang="es-ES" sz="2000" b="1" dirty="0" smtClean="0"/>
              <a:t>A </a:t>
            </a:r>
            <a:r>
              <a:rPr lang="es-ES" sz="2000" b="1" dirty="0"/>
              <a:t>web </a:t>
            </a:r>
            <a:r>
              <a:rPr lang="es-ES" sz="2000" b="1" dirty="0" err="1"/>
              <a:t>site</a:t>
            </a:r>
            <a:r>
              <a:rPr lang="es-ES" sz="2000" b="1" dirty="0"/>
              <a:t> and </a:t>
            </a:r>
            <a:r>
              <a:rPr lang="es-ES" sz="2000" b="1" dirty="0" err="1"/>
              <a:t>style</a:t>
            </a:r>
            <a:r>
              <a:rPr lang="es-ES" sz="2000" b="1" dirty="0"/>
              <a:t> </a:t>
            </a:r>
            <a:r>
              <a:rPr lang="es-ES" sz="2000" b="1" dirty="0" err="1"/>
              <a:t>for</a:t>
            </a:r>
            <a:r>
              <a:rPr lang="es-ES" sz="2000" b="1" dirty="0"/>
              <a:t> my </a:t>
            </a:r>
            <a:r>
              <a:rPr lang="es-ES" sz="2000" b="1" dirty="0" err="1"/>
              <a:t>business</a:t>
            </a:r>
            <a:endParaRPr lang="es-ES" sz="2000" b="1" dirty="0"/>
          </a:p>
          <a:p>
            <a:r>
              <a:rPr lang="es-ES" sz="2000" dirty="0" err="1" smtClean="0"/>
              <a:t>Dimecres</a:t>
            </a:r>
            <a:r>
              <a:rPr lang="es-ES" sz="2000" dirty="0" smtClean="0"/>
              <a:t> 2 </a:t>
            </a:r>
            <a:r>
              <a:rPr lang="es-ES" sz="2000" dirty="0" err="1" smtClean="0"/>
              <a:t>Nov</a:t>
            </a:r>
            <a:r>
              <a:rPr lang="es-ES" sz="2000" dirty="0" smtClean="0"/>
              <a:t> de 16-17: </a:t>
            </a:r>
            <a:r>
              <a:rPr lang="es-ES" sz="2000" b="1" dirty="0" err="1" smtClean="0"/>
              <a:t>Searching</a:t>
            </a:r>
            <a:r>
              <a:rPr lang="es-ES" sz="2000" b="1" dirty="0"/>
              <a:t>, </a:t>
            </a:r>
            <a:r>
              <a:rPr lang="es-ES" sz="2000" b="1" dirty="0" err="1"/>
              <a:t>collecting</a:t>
            </a:r>
            <a:r>
              <a:rPr lang="es-ES" sz="2000" b="1" dirty="0"/>
              <a:t> , </a:t>
            </a:r>
            <a:r>
              <a:rPr lang="es-ES" sz="2000" b="1" dirty="0" err="1"/>
              <a:t>presenting</a:t>
            </a:r>
            <a:r>
              <a:rPr lang="es-ES" sz="2000" b="1" dirty="0"/>
              <a:t> </a:t>
            </a:r>
            <a:r>
              <a:rPr lang="es-ES" sz="2000" b="1" dirty="0" err="1"/>
              <a:t>evidence</a:t>
            </a:r>
            <a:r>
              <a:rPr lang="es-ES" sz="2000" b="1" dirty="0"/>
              <a:t> </a:t>
            </a:r>
            <a:r>
              <a:rPr lang="es-ES" sz="2000" b="1" dirty="0" err="1" smtClean="0"/>
              <a:t>based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information</a:t>
            </a:r>
            <a:r>
              <a:rPr lang="es-ES" sz="2000" dirty="0"/>
              <a:t>.</a:t>
            </a:r>
          </a:p>
          <a:p>
            <a:endParaRPr lang="es-ES" dirty="0"/>
          </a:p>
        </p:txBody>
      </p:sp>
      <p:graphicFrame>
        <p:nvGraphicFramePr>
          <p:cNvPr id="35" name="34 Tabla"/>
          <p:cNvGraphicFramePr>
            <a:graphicFrameLocks noGrp="1"/>
          </p:cNvGraphicFramePr>
          <p:nvPr/>
        </p:nvGraphicFramePr>
        <p:xfrm>
          <a:off x="504478" y="18326296"/>
          <a:ext cx="5112569" cy="2621280"/>
        </p:xfrm>
        <a:graphic>
          <a:graphicData uri="http://schemas.openxmlformats.org/drawingml/2006/table">
            <a:tbl>
              <a:tblPr/>
              <a:tblGrid>
                <a:gridCol w="730367"/>
                <a:gridCol w="730367"/>
                <a:gridCol w="730367"/>
                <a:gridCol w="730367"/>
                <a:gridCol w="730367"/>
                <a:gridCol w="730367"/>
                <a:gridCol w="730367"/>
              </a:tblGrid>
              <a:tr h="34480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ES" sz="2800" b="1" i="0" u="none" strike="noStrike" dirty="0" err="1">
                          <a:solidFill>
                            <a:srgbClr val="FFFFFF"/>
                          </a:solidFill>
                          <a:latin typeface="Century Gothic"/>
                        </a:rPr>
                        <a:t>Novembre</a:t>
                      </a:r>
                      <a:r>
                        <a:rPr lang="es-ES" sz="2800" b="1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44803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Dill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Dim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Dic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Dij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Div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Diss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Dium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344803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</a:tr>
              <a:tr h="344803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</a:tr>
              <a:tr h="344803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</a:tr>
              <a:tr h="344803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</a:tr>
              <a:tr h="344803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  <a:r>
                        <a:rPr lang="es-ES" sz="2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  <a:r>
                        <a:rPr lang="es-ES" sz="2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  <p:sp>
        <p:nvSpPr>
          <p:cNvPr id="36" name="35 Elipse"/>
          <p:cNvSpPr/>
          <p:nvPr/>
        </p:nvSpPr>
        <p:spPr>
          <a:xfrm>
            <a:off x="2160662" y="19118384"/>
            <a:ext cx="360040" cy="360040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Elipse"/>
          <p:cNvSpPr/>
          <p:nvPr/>
        </p:nvSpPr>
        <p:spPr>
          <a:xfrm>
            <a:off x="2880742" y="19118384"/>
            <a:ext cx="360040" cy="360040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Elipse"/>
          <p:cNvSpPr/>
          <p:nvPr/>
        </p:nvSpPr>
        <p:spPr>
          <a:xfrm>
            <a:off x="648494" y="19478424"/>
            <a:ext cx="360040" cy="360040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Elipse"/>
          <p:cNvSpPr/>
          <p:nvPr/>
        </p:nvSpPr>
        <p:spPr>
          <a:xfrm>
            <a:off x="1440582" y="19478424"/>
            <a:ext cx="360040" cy="360040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Elipse"/>
          <p:cNvSpPr/>
          <p:nvPr/>
        </p:nvSpPr>
        <p:spPr>
          <a:xfrm>
            <a:off x="1296566" y="20558544"/>
            <a:ext cx="504056" cy="432000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Elipse"/>
          <p:cNvSpPr/>
          <p:nvPr/>
        </p:nvSpPr>
        <p:spPr>
          <a:xfrm>
            <a:off x="2088654" y="20558544"/>
            <a:ext cx="504056" cy="432000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Elipse"/>
          <p:cNvSpPr/>
          <p:nvPr/>
        </p:nvSpPr>
        <p:spPr>
          <a:xfrm>
            <a:off x="2808734" y="19478424"/>
            <a:ext cx="504056" cy="432000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Elipse"/>
          <p:cNvSpPr/>
          <p:nvPr/>
        </p:nvSpPr>
        <p:spPr>
          <a:xfrm>
            <a:off x="3528814" y="20558544"/>
            <a:ext cx="360040" cy="360040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260</Words>
  <Application>Microsoft Office PowerPoint</Application>
  <PresentationFormat>Personalització</PresentationFormat>
  <Paragraphs>67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2" baseType="lpstr">
      <vt:lpstr>Tema de Office</vt:lpstr>
      <vt:lpstr>Novembre 11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Novembre 11</dc:title>
  <dc:creator> Núria Tomás</dc:creator>
  <cp:lastModifiedBy>UPCnet</cp:lastModifiedBy>
  <cp:revision>9</cp:revision>
  <dcterms:created xsi:type="dcterms:W3CDTF">2011-10-12T15:59:13Z</dcterms:created>
  <dcterms:modified xsi:type="dcterms:W3CDTF">2011-11-15T12:16:42Z</dcterms:modified>
</cp:coreProperties>
</file>