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402888" cy="14617700"/>
  <p:notesSz cx="6662738" cy="9926638"/>
  <p:defaultTextStyle>
    <a:defPPr>
      <a:defRPr lang="es-ES"/>
    </a:defPPr>
    <a:lvl1pPr marL="0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4629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2925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4388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58519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7314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87777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02407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17038" algn="l" defTabSz="142925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378" y="-106"/>
      </p:cViewPr>
      <p:guideLst>
        <p:guide orient="horz" pos="4604"/>
        <p:guide pos="32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0219" y="4540967"/>
            <a:ext cx="8842455" cy="31333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60433" y="8283364"/>
            <a:ext cx="7282022" cy="37356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9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3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73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87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0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1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580580" y="1248596"/>
            <a:ext cx="2662128" cy="2658255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2390" y="1248596"/>
            <a:ext cx="7814809" cy="2658255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1756" y="9393231"/>
            <a:ext cx="8842455" cy="2903238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1756" y="6195610"/>
            <a:ext cx="8842455" cy="319762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146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292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438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585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7314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877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024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1703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92389" y="7271630"/>
            <a:ext cx="5237565" cy="2055952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03333" y="7271630"/>
            <a:ext cx="5239372" cy="2055952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0147" y="585386"/>
            <a:ext cx="9362599" cy="243628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0147" y="3272065"/>
            <a:ext cx="4596415" cy="136364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4629" indent="0">
              <a:buNone/>
              <a:defRPr sz="3100" b="1"/>
            </a:lvl2pPr>
            <a:lvl3pPr marL="1429258" indent="0">
              <a:buNone/>
              <a:defRPr sz="2800" b="1"/>
            </a:lvl3pPr>
            <a:lvl4pPr marL="2143888" indent="0">
              <a:buNone/>
              <a:defRPr sz="2500" b="1"/>
            </a:lvl4pPr>
            <a:lvl5pPr marL="2858519" indent="0">
              <a:buNone/>
              <a:defRPr sz="2500" b="1"/>
            </a:lvl5pPr>
            <a:lvl6pPr marL="3573148" indent="0">
              <a:buNone/>
              <a:defRPr sz="2500" b="1"/>
            </a:lvl6pPr>
            <a:lvl7pPr marL="4287777" indent="0">
              <a:buNone/>
              <a:defRPr sz="2500" b="1"/>
            </a:lvl7pPr>
            <a:lvl8pPr marL="5002407" indent="0">
              <a:buNone/>
              <a:defRPr sz="2500" b="1"/>
            </a:lvl8pPr>
            <a:lvl9pPr marL="5717038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0147" y="4635706"/>
            <a:ext cx="4596415" cy="8422097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84525" y="3272065"/>
            <a:ext cx="4598221" cy="136364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4629" indent="0">
              <a:buNone/>
              <a:defRPr sz="3100" b="1"/>
            </a:lvl2pPr>
            <a:lvl3pPr marL="1429258" indent="0">
              <a:buNone/>
              <a:defRPr sz="2800" b="1"/>
            </a:lvl3pPr>
            <a:lvl4pPr marL="2143888" indent="0">
              <a:buNone/>
              <a:defRPr sz="2500" b="1"/>
            </a:lvl4pPr>
            <a:lvl5pPr marL="2858519" indent="0">
              <a:buNone/>
              <a:defRPr sz="2500" b="1"/>
            </a:lvl5pPr>
            <a:lvl6pPr marL="3573148" indent="0">
              <a:buNone/>
              <a:defRPr sz="2500" b="1"/>
            </a:lvl6pPr>
            <a:lvl7pPr marL="4287777" indent="0">
              <a:buNone/>
              <a:defRPr sz="2500" b="1"/>
            </a:lvl7pPr>
            <a:lvl8pPr marL="5002407" indent="0">
              <a:buNone/>
              <a:defRPr sz="2500" b="1"/>
            </a:lvl8pPr>
            <a:lvl9pPr marL="5717038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84525" y="4635706"/>
            <a:ext cx="4598221" cy="8422097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0145" y="582001"/>
            <a:ext cx="3422478" cy="2476888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67240" y="582002"/>
            <a:ext cx="5815503" cy="12475802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0145" y="3058890"/>
            <a:ext cx="3422478" cy="9998914"/>
          </a:xfrm>
        </p:spPr>
        <p:txBody>
          <a:bodyPr/>
          <a:lstStyle>
            <a:lvl1pPr marL="0" indent="0">
              <a:buNone/>
              <a:defRPr sz="2200"/>
            </a:lvl1pPr>
            <a:lvl2pPr marL="714629" indent="0">
              <a:buNone/>
              <a:defRPr sz="1900"/>
            </a:lvl2pPr>
            <a:lvl3pPr marL="1429258" indent="0">
              <a:buNone/>
              <a:defRPr sz="1600"/>
            </a:lvl3pPr>
            <a:lvl4pPr marL="2143888" indent="0">
              <a:buNone/>
              <a:defRPr sz="1400"/>
            </a:lvl4pPr>
            <a:lvl5pPr marL="2858519" indent="0">
              <a:buNone/>
              <a:defRPr sz="1400"/>
            </a:lvl5pPr>
            <a:lvl6pPr marL="3573148" indent="0">
              <a:buNone/>
              <a:defRPr sz="1400"/>
            </a:lvl6pPr>
            <a:lvl7pPr marL="4287777" indent="0">
              <a:buNone/>
              <a:defRPr sz="1400"/>
            </a:lvl7pPr>
            <a:lvl8pPr marL="5002407" indent="0">
              <a:buNone/>
              <a:defRPr sz="1400"/>
            </a:lvl8pPr>
            <a:lvl9pPr marL="571703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39041" y="10232390"/>
            <a:ext cx="6241733" cy="120799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39041" y="1306119"/>
            <a:ext cx="6241733" cy="8770620"/>
          </a:xfrm>
        </p:spPr>
        <p:txBody>
          <a:bodyPr/>
          <a:lstStyle>
            <a:lvl1pPr marL="0" indent="0">
              <a:buNone/>
              <a:defRPr sz="5000"/>
            </a:lvl1pPr>
            <a:lvl2pPr marL="714629" indent="0">
              <a:buNone/>
              <a:defRPr sz="4400"/>
            </a:lvl2pPr>
            <a:lvl3pPr marL="1429258" indent="0">
              <a:buNone/>
              <a:defRPr sz="3800"/>
            </a:lvl3pPr>
            <a:lvl4pPr marL="2143888" indent="0">
              <a:buNone/>
              <a:defRPr sz="3100"/>
            </a:lvl4pPr>
            <a:lvl5pPr marL="2858519" indent="0">
              <a:buNone/>
              <a:defRPr sz="3100"/>
            </a:lvl5pPr>
            <a:lvl6pPr marL="3573148" indent="0">
              <a:buNone/>
              <a:defRPr sz="3100"/>
            </a:lvl6pPr>
            <a:lvl7pPr marL="4287777" indent="0">
              <a:buNone/>
              <a:defRPr sz="3100"/>
            </a:lvl7pPr>
            <a:lvl8pPr marL="5002407" indent="0">
              <a:buNone/>
              <a:defRPr sz="3100"/>
            </a:lvl8pPr>
            <a:lvl9pPr marL="5717038" indent="0">
              <a:buNone/>
              <a:defRPr sz="3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39041" y="11440382"/>
            <a:ext cx="6241733" cy="1715548"/>
          </a:xfrm>
        </p:spPr>
        <p:txBody>
          <a:bodyPr/>
          <a:lstStyle>
            <a:lvl1pPr marL="0" indent="0">
              <a:buNone/>
              <a:defRPr sz="2200"/>
            </a:lvl1pPr>
            <a:lvl2pPr marL="714629" indent="0">
              <a:buNone/>
              <a:defRPr sz="1900"/>
            </a:lvl2pPr>
            <a:lvl3pPr marL="1429258" indent="0">
              <a:buNone/>
              <a:defRPr sz="1600"/>
            </a:lvl3pPr>
            <a:lvl4pPr marL="2143888" indent="0">
              <a:buNone/>
              <a:defRPr sz="1400"/>
            </a:lvl4pPr>
            <a:lvl5pPr marL="2858519" indent="0">
              <a:buNone/>
              <a:defRPr sz="1400"/>
            </a:lvl5pPr>
            <a:lvl6pPr marL="3573148" indent="0">
              <a:buNone/>
              <a:defRPr sz="1400"/>
            </a:lvl6pPr>
            <a:lvl7pPr marL="4287777" indent="0">
              <a:buNone/>
              <a:defRPr sz="1400"/>
            </a:lvl7pPr>
            <a:lvl8pPr marL="5002407" indent="0">
              <a:buNone/>
              <a:defRPr sz="1400"/>
            </a:lvl8pPr>
            <a:lvl9pPr marL="571703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20147" y="585386"/>
            <a:ext cx="9362599" cy="2436283"/>
          </a:xfrm>
          <a:prstGeom prst="rect">
            <a:avLst/>
          </a:prstGeom>
        </p:spPr>
        <p:txBody>
          <a:bodyPr vert="horz" lIns="142926" tIns="71461" rIns="142926" bIns="7146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0147" y="3410800"/>
            <a:ext cx="9362599" cy="9647006"/>
          </a:xfrm>
          <a:prstGeom prst="rect">
            <a:avLst/>
          </a:prstGeom>
        </p:spPr>
        <p:txBody>
          <a:bodyPr vert="horz" lIns="142926" tIns="71461" rIns="142926" bIns="7146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20144" y="13548448"/>
            <a:ext cx="2427341" cy="778257"/>
          </a:xfrm>
          <a:prstGeom prst="rect">
            <a:avLst/>
          </a:prstGeom>
        </p:spPr>
        <p:txBody>
          <a:bodyPr vert="horz" lIns="142926" tIns="71461" rIns="142926" bIns="71461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04AAC-4A90-486A-8DD6-F42DABB8AC29}" type="datetimeFigureOut">
              <a:rPr lang="es-ES" smtClean="0"/>
              <a:pPr/>
              <a:t>04/11/2011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4320" y="13548448"/>
            <a:ext cx="3294248" cy="778257"/>
          </a:xfrm>
          <a:prstGeom prst="rect">
            <a:avLst/>
          </a:prstGeom>
        </p:spPr>
        <p:txBody>
          <a:bodyPr vert="horz" lIns="142926" tIns="71461" rIns="142926" bIns="71461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455404" y="13548448"/>
            <a:ext cx="2427341" cy="778257"/>
          </a:xfrm>
          <a:prstGeom prst="rect">
            <a:avLst/>
          </a:prstGeom>
        </p:spPr>
        <p:txBody>
          <a:bodyPr vert="horz" lIns="142926" tIns="71461" rIns="142926" bIns="71461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9BB5-9ED4-4FA2-948F-E151FB5D182A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29258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972" indent="-535972" algn="l" defTabSz="1429258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1272" indent="-446642" algn="l" defTabSz="142925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86574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01203" indent="-357316" algn="l" defTabSz="142925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15832" indent="-357316" algn="l" defTabSz="1429258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30462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45093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59722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74351" indent="-357316" algn="l" defTabSz="142925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629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925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4388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58519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314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87777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02407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17038" algn="l" defTabSz="142925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286" y="44624"/>
            <a:ext cx="5795714" cy="73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4 Imagen" descr="upc_color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478" y="260648"/>
            <a:ext cx="2721434" cy="602720"/>
          </a:xfrm>
          <a:prstGeom prst="rect">
            <a:avLst/>
          </a:prstGeom>
        </p:spPr>
      </p:pic>
      <p:sp>
        <p:nvSpPr>
          <p:cNvPr id="16" name="1 Título"/>
          <p:cNvSpPr txBox="1">
            <a:spLocks/>
          </p:cNvSpPr>
          <p:nvPr/>
        </p:nvSpPr>
        <p:spPr>
          <a:xfrm>
            <a:off x="0" y="900138"/>
            <a:ext cx="9990484" cy="792262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 fontScale="67500" lnSpcReduction="20000"/>
          </a:bodyPr>
          <a:lstStyle/>
          <a:p>
            <a:pPr marL="0" marR="0" lvl="0" indent="0" algn="ctr" defTabSz="20862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PROFESSORS VISITANTS 7-11 </a:t>
            </a:r>
            <a:r>
              <a:rPr kumimoji="0" lang="es-E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Novembre</a:t>
            </a: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376908" y="1548210"/>
            <a:ext cx="9577064" cy="11449272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2537148" y="2124274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Alison </a:t>
            </a:r>
            <a:r>
              <a:rPr lang="es-ES" sz="3600" b="1" dirty="0" err="1" smtClean="0">
                <a:solidFill>
                  <a:schemeClr val="accent1">
                    <a:lumMod val="75000"/>
                  </a:schemeClr>
                </a:solidFill>
              </a:rPr>
              <a:t>Bins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/>
              <a:t>Dra. </a:t>
            </a:r>
            <a:r>
              <a:rPr lang="es-ES" dirty="0" smtClean="0"/>
              <a:t>en </a:t>
            </a:r>
            <a:r>
              <a:rPr lang="es-ES" dirty="0" err="1" smtClean="0"/>
              <a:t>Optometria</a:t>
            </a:r>
            <a:r>
              <a:rPr lang="es-ES" dirty="0" smtClean="0"/>
              <a:t> i </a:t>
            </a:r>
            <a:r>
              <a:rPr lang="es-ES" dirty="0" err="1" smtClean="0"/>
              <a:t>C</a:t>
            </a:r>
            <a:r>
              <a:rPr lang="es-ES" dirty="0" err="1" smtClean="0"/>
              <a:t>iències</a:t>
            </a:r>
            <a:r>
              <a:rPr lang="es-ES" dirty="0" smtClean="0"/>
              <a:t> </a:t>
            </a:r>
            <a:r>
              <a:rPr lang="es-ES" dirty="0" smtClean="0"/>
              <a:t>de la </a:t>
            </a:r>
            <a:r>
              <a:rPr lang="es-ES" dirty="0" err="1" smtClean="0"/>
              <a:t>V</a:t>
            </a:r>
            <a:r>
              <a:rPr lang="es-ES" dirty="0" err="1" smtClean="0"/>
              <a:t>isió</a:t>
            </a:r>
            <a:r>
              <a:rPr lang="es-ES" dirty="0" smtClean="0"/>
              <a:t> </a:t>
            </a:r>
            <a:r>
              <a:rPr lang="es-ES" dirty="0" smtClean="0"/>
              <a:t>per la Cardiff </a:t>
            </a:r>
            <a:r>
              <a:rPr lang="es-ES" dirty="0" err="1" smtClean="0"/>
              <a:t>University</a:t>
            </a:r>
            <a:r>
              <a:rPr lang="es-ES" dirty="0" smtClean="0"/>
              <a:t> (RU)</a:t>
            </a:r>
          </a:p>
          <a:p>
            <a:endParaRPr lang="es-ES" dirty="0"/>
          </a:p>
        </p:txBody>
      </p:sp>
      <p:sp>
        <p:nvSpPr>
          <p:cNvPr id="36" name="35 Rectángulo redondeado"/>
          <p:cNvSpPr/>
          <p:nvPr/>
        </p:nvSpPr>
        <p:spPr>
          <a:xfrm>
            <a:off x="520924" y="13393564"/>
            <a:ext cx="9289032" cy="9720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736948" y="13411527"/>
            <a:ext cx="8532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Aquestes conferències s’emmarquen en el programa </a:t>
            </a:r>
            <a:r>
              <a:rPr lang="ca-ES" b="1" dirty="0" err="1" smtClean="0">
                <a:solidFill>
                  <a:schemeClr val="bg1"/>
                </a:solidFill>
              </a:rPr>
              <a:t>english</a:t>
            </a:r>
            <a:r>
              <a:rPr lang="ca-ES" b="1" dirty="0" smtClean="0">
                <a:solidFill>
                  <a:schemeClr val="bg1"/>
                </a:solidFill>
              </a:rPr>
              <a:t> </a:t>
            </a:r>
            <a:r>
              <a:rPr lang="ca-ES" b="1" dirty="0" err="1" smtClean="0">
                <a:solidFill>
                  <a:schemeClr val="bg1"/>
                </a:solidFill>
              </a:rPr>
              <a:t>talks</a:t>
            </a:r>
            <a:r>
              <a:rPr lang="ca-ES" b="1" dirty="0" smtClean="0">
                <a:solidFill>
                  <a:schemeClr val="bg1"/>
                </a:solidFill>
              </a:rPr>
              <a:t> </a:t>
            </a:r>
            <a:r>
              <a:rPr lang="ca-ES" dirty="0" smtClean="0"/>
              <a:t>i estan obertes a tot </a:t>
            </a:r>
            <a:r>
              <a:rPr lang="ca-ES" dirty="0" err="1" smtClean="0"/>
              <a:t>l’estudiantat</a:t>
            </a:r>
            <a:endParaRPr lang="ca-ES" sz="2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64940" y="4356522"/>
            <a:ext cx="921702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2000" dirty="0" smtClean="0"/>
          </a:p>
          <a:p>
            <a:r>
              <a:rPr lang="ca-ES" dirty="0" smtClean="0"/>
              <a:t>Dilluns 7 </a:t>
            </a:r>
            <a:r>
              <a:rPr lang="ca-ES" dirty="0" err="1"/>
              <a:t>N</a:t>
            </a:r>
            <a:r>
              <a:rPr lang="ca-ES" dirty="0" err="1" smtClean="0"/>
              <a:t>ov</a:t>
            </a:r>
            <a:r>
              <a:rPr lang="ca-ES" dirty="0" smtClean="0"/>
              <a:t> </a:t>
            </a:r>
            <a:r>
              <a:rPr lang="ca-ES" dirty="0" smtClean="0"/>
              <a:t>de 16:00 a 18:00. </a:t>
            </a:r>
            <a:r>
              <a:rPr lang="ca-ES" dirty="0" smtClean="0"/>
              <a:t>Aula </a:t>
            </a:r>
            <a:r>
              <a:rPr lang="ca-ES" dirty="0" smtClean="0"/>
              <a:t>2.1.</a:t>
            </a:r>
            <a:endParaRPr lang="ca-ES" dirty="0" smtClean="0"/>
          </a:p>
          <a:p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Contrast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sensitivity</a:t>
            </a:r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physiology</a:t>
            </a:r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clinical</a:t>
            </a:r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assessment</a:t>
            </a:r>
            <a:endParaRPr lang="es-ES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a-ES" dirty="0" smtClean="0"/>
          </a:p>
          <a:p>
            <a:r>
              <a:rPr lang="ca-ES" dirty="0" smtClean="0"/>
              <a:t>Dimarts 8 </a:t>
            </a:r>
            <a:r>
              <a:rPr lang="ca-ES" dirty="0" err="1" smtClean="0"/>
              <a:t>Nov</a:t>
            </a:r>
            <a:r>
              <a:rPr lang="ca-ES" dirty="0" smtClean="0"/>
              <a:t> </a:t>
            </a:r>
            <a:r>
              <a:rPr lang="ca-ES" dirty="0" smtClean="0"/>
              <a:t>de 8:00 a 10:00. Aula 2.2.</a:t>
            </a:r>
            <a:endParaRPr lang="ca-ES" dirty="0" smtClean="0"/>
          </a:p>
          <a:p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Visual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acuity</a:t>
            </a:r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physiology</a:t>
            </a:r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clinical</a:t>
            </a:r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assessment</a:t>
            </a:r>
            <a:r>
              <a:rPr lang="ca-ES" dirty="0" smtClean="0"/>
              <a:t>.  </a:t>
            </a:r>
          </a:p>
          <a:p>
            <a:endParaRPr lang="es-ES" dirty="0" smtClean="0"/>
          </a:p>
          <a:p>
            <a:r>
              <a:rPr lang="ca-ES" dirty="0" smtClean="0"/>
              <a:t>Dimarts 8 </a:t>
            </a:r>
            <a:r>
              <a:rPr lang="ca-ES" dirty="0" err="1" smtClean="0"/>
              <a:t>Nov</a:t>
            </a:r>
            <a:r>
              <a:rPr lang="ca-ES" dirty="0" smtClean="0"/>
              <a:t> </a:t>
            </a:r>
            <a:r>
              <a:rPr lang="ca-ES" dirty="0" smtClean="0"/>
              <a:t>de 10:00 a 12:00. Aula 2.2.</a:t>
            </a:r>
            <a:endParaRPr lang="ca-ES" dirty="0" smtClean="0"/>
          </a:p>
          <a:p>
            <a:r>
              <a:rPr lang="ca-ES" sz="3600" b="1" dirty="0" err="1" smtClean="0">
                <a:solidFill>
                  <a:schemeClr val="accent1">
                    <a:lumMod val="75000"/>
                  </a:schemeClr>
                </a:solidFill>
              </a:rPr>
              <a:t>Age-related</a:t>
            </a:r>
            <a:r>
              <a:rPr lang="ca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a-ES" sz="3600" b="1" dirty="0">
                <a:solidFill>
                  <a:schemeClr val="accent1">
                    <a:lumMod val="75000"/>
                  </a:schemeClr>
                </a:solidFill>
              </a:rPr>
              <a:t>macular </a:t>
            </a:r>
            <a:r>
              <a:rPr lang="ca-ES" sz="3600" b="1" dirty="0" err="1">
                <a:solidFill>
                  <a:schemeClr val="accent1">
                    <a:lumMod val="75000"/>
                  </a:schemeClr>
                </a:solidFill>
              </a:rPr>
              <a:t>degeneration</a:t>
            </a:r>
            <a:r>
              <a:rPr lang="ca-ES" sz="36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ca-ES" sz="3600" b="1" dirty="0" err="1">
                <a:solidFill>
                  <a:schemeClr val="accent1">
                    <a:lumMod val="75000"/>
                  </a:schemeClr>
                </a:solidFill>
              </a:rPr>
              <a:t>detection</a:t>
            </a:r>
            <a:r>
              <a:rPr lang="ca-ES" sz="36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a-ES" sz="3600" b="1" dirty="0" err="1">
                <a:solidFill>
                  <a:schemeClr val="accent1">
                    <a:lumMod val="75000"/>
                  </a:schemeClr>
                </a:solidFill>
              </a:rPr>
              <a:t>referral</a:t>
            </a:r>
            <a:r>
              <a:rPr lang="ca-ES" sz="3600" b="1" dirty="0">
                <a:solidFill>
                  <a:schemeClr val="accent1">
                    <a:lumMod val="75000"/>
                  </a:schemeClr>
                </a:solidFill>
              </a:rPr>
              <a:t>  and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 treatment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s-E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  <a:p>
            <a:r>
              <a:rPr lang="en-GB" dirty="0" err="1" smtClean="0"/>
              <a:t>Dijous</a:t>
            </a:r>
            <a:r>
              <a:rPr lang="en-GB" dirty="0" smtClean="0"/>
              <a:t> 10 Nov </a:t>
            </a:r>
            <a:r>
              <a:rPr lang="en-GB" dirty="0" smtClean="0"/>
              <a:t> de 12:00 a 14:00. </a:t>
            </a:r>
            <a:r>
              <a:rPr lang="en-GB" dirty="0" err="1" smtClean="0"/>
              <a:t>Aula</a:t>
            </a:r>
            <a:r>
              <a:rPr lang="en-GB" dirty="0" smtClean="0"/>
              <a:t> 2.2.  </a:t>
            </a:r>
            <a:endParaRPr lang="en-GB" dirty="0" smtClean="0"/>
          </a:p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Advanced 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assessment of retinal structure and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function (including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</a:rPr>
              <a:t>electrophys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and OCT) </a:t>
            </a:r>
            <a:endParaRPr lang="es-ES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19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9756" y="2268290"/>
            <a:ext cx="15840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4980" y="194746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119</Words>
  <Application>Microsoft Office PowerPoint</Application>
  <PresentationFormat>Personalització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Núria Tomás</dc:creator>
  <cp:lastModifiedBy>UPCnet</cp:lastModifiedBy>
  <cp:revision>15</cp:revision>
  <dcterms:created xsi:type="dcterms:W3CDTF">2011-10-27T18:55:07Z</dcterms:created>
  <dcterms:modified xsi:type="dcterms:W3CDTF">2011-11-04T10:24:42Z</dcterms:modified>
</cp:coreProperties>
</file>