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402888" cy="14617700"/>
  <p:notesSz cx="6662738" cy="9926638"/>
  <p:defaultTextStyle>
    <a:defPPr>
      <a:defRPr lang="es-ES"/>
    </a:defPPr>
    <a:lvl1pPr marL="0" algn="l" defTabSz="142925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714629" algn="l" defTabSz="142925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1429258" algn="l" defTabSz="142925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2143888" algn="l" defTabSz="142925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2858519" algn="l" defTabSz="142925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3573148" algn="l" defTabSz="142925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4287777" algn="l" defTabSz="142925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5002407" algn="l" defTabSz="142925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5717038" algn="l" defTabSz="1429258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1378" y="-106"/>
      </p:cViewPr>
      <p:guideLst>
        <p:guide orient="horz" pos="4604"/>
        <p:guide pos="327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80219" y="4540967"/>
            <a:ext cx="8842455" cy="313333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560433" y="8283364"/>
            <a:ext cx="7282022" cy="373563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146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292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438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8585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573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2877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024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7170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4AAC-4A90-486A-8DD6-F42DABB8AC29}" type="datetimeFigureOut">
              <a:rPr lang="es-ES" smtClean="0"/>
              <a:pPr/>
              <a:t>04/11/2011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BB5-9ED4-4FA2-948F-E151FB5D182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4AAC-4A90-486A-8DD6-F42DABB8AC29}" type="datetimeFigureOut">
              <a:rPr lang="es-ES" smtClean="0"/>
              <a:pPr/>
              <a:t>04/11/2011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BB5-9ED4-4FA2-948F-E151FB5D182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580580" y="1248596"/>
            <a:ext cx="2662128" cy="2658255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92390" y="1248596"/>
            <a:ext cx="7814809" cy="2658255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4AAC-4A90-486A-8DD6-F42DABB8AC29}" type="datetimeFigureOut">
              <a:rPr lang="es-ES" smtClean="0"/>
              <a:pPr/>
              <a:t>04/11/2011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BB5-9ED4-4FA2-948F-E151FB5D182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4AAC-4A90-486A-8DD6-F42DABB8AC29}" type="datetimeFigureOut">
              <a:rPr lang="es-ES" smtClean="0"/>
              <a:pPr/>
              <a:t>04/11/2011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BB5-9ED4-4FA2-948F-E151FB5D182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1756" y="9393231"/>
            <a:ext cx="8842455" cy="2903238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21756" y="6195610"/>
            <a:ext cx="8842455" cy="3197621"/>
          </a:xfrm>
        </p:spPr>
        <p:txBody>
          <a:bodyPr anchor="b"/>
          <a:lstStyle>
            <a:lvl1pPr marL="0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1pPr>
            <a:lvl2pPr marL="714629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42925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4388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85851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57314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2877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0240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71703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4AAC-4A90-486A-8DD6-F42DABB8AC29}" type="datetimeFigureOut">
              <a:rPr lang="es-ES" smtClean="0"/>
              <a:pPr/>
              <a:t>04/11/2011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BB5-9ED4-4FA2-948F-E151FB5D182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92389" y="7271630"/>
            <a:ext cx="5237565" cy="20559524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03333" y="7271630"/>
            <a:ext cx="5239372" cy="20559524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4AAC-4A90-486A-8DD6-F42DABB8AC29}" type="datetimeFigureOut">
              <a:rPr lang="es-ES" smtClean="0"/>
              <a:pPr/>
              <a:t>04/11/2011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BB5-9ED4-4FA2-948F-E151FB5D182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0147" y="585386"/>
            <a:ext cx="9362599" cy="2436283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20147" y="3272065"/>
            <a:ext cx="4596415" cy="1363641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4629" indent="0">
              <a:buNone/>
              <a:defRPr sz="3100" b="1"/>
            </a:lvl2pPr>
            <a:lvl3pPr marL="1429258" indent="0">
              <a:buNone/>
              <a:defRPr sz="2800" b="1"/>
            </a:lvl3pPr>
            <a:lvl4pPr marL="2143888" indent="0">
              <a:buNone/>
              <a:defRPr sz="2500" b="1"/>
            </a:lvl4pPr>
            <a:lvl5pPr marL="2858519" indent="0">
              <a:buNone/>
              <a:defRPr sz="2500" b="1"/>
            </a:lvl5pPr>
            <a:lvl6pPr marL="3573148" indent="0">
              <a:buNone/>
              <a:defRPr sz="2500" b="1"/>
            </a:lvl6pPr>
            <a:lvl7pPr marL="4287777" indent="0">
              <a:buNone/>
              <a:defRPr sz="2500" b="1"/>
            </a:lvl7pPr>
            <a:lvl8pPr marL="5002407" indent="0">
              <a:buNone/>
              <a:defRPr sz="2500" b="1"/>
            </a:lvl8pPr>
            <a:lvl9pPr marL="5717038" indent="0">
              <a:buNone/>
              <a:defRPr sz="25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0147" y="4635706"/>
            <a:ext cx="4596415" cy="8422097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284525" y="3272065"/>
            <a:ext cx="4598221" cy="1363641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4629" indent="0">
              <a:buNone/>
              <a:defRPr sz="3100" b="1"/>
            </a:lvl2pPr>
            <a:lvl3pPr marL="1429258" indent="0">
              <a:buNone/>
              <a:defRPr sz="2800" b="1"/>
            </a:lvl3pPr>
            <a:lvl4pPr marL="2143888" indent="0">
              <a:buNone/>
              <a:defRPr sz="2500" b="1"/>
            </a:lvl4pPr>
            <a:lvl5pPr marL="2858519" indent="0">
              <a:buNone/>
              <a:defRPr sz="2500" b="1"/>
            </a:lvl5pPr>
            <a:lvl6pPr marL="3573148" indent="0">
              <a:buNone/>
              <a:defRPr sz="2500" b="1"/>
            </a:lvl6pPr>
            <a:lvl7pPr marL="4287777" indent="0">
              <a:buNone/>
              <a:defRPr sz="2500" b="1"/>
            </a:lvl7pPr>
            <a:lvl8pPr marL="5002407" indent="0">
              <a:buNone/>
              <a:defRPr sz="2500" b="1"/>
            </a:lvl8pPr>
            <a:lvl9pPr marL="5717038" indent="0">
              <a:buNone/>
              <a:defRPr sz="25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284525" y="4635706"/>
            <a:ext cx="4598221" cy="8422097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4AAC-4A90-486A-8DD6-F42DABB8AC29}" type="datetimeFigureOut">
              <a:rPr lang="es-ES" smtClean="0"/>
              <a:pPr/>
              <a:t>04/11/2011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BB5-9ED4-4FA2-948F-E151FB5D182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4AAC-4A90-486A-8DD6-F42DABB8AC29}" type="datetimeFigureOut">
              <a:rPr lang="es-ES" smtClean="0"/>
              <a:pPr/>
              <a:t>04/11/2011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BB5-9ED4-4FA2-948F-E151FB5D182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4AAC-4A90-486A-8DD6-F42DABB8AC29}" type="datetimeFigureOut">
              <a:rPr lang="es-ES" smtClean="0"/>
              <a:pPr/>
              <a:t>04/11/2011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BB5-9ED4-4FA2-948F-E151FB5D182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20145" y="582001"/>
            <a:ext cx="3422478" cy="2476888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067240" y="582002"/>
            <a:ext cx="5815503" cy="12475802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20145" y="3058890"/>
            <a:ext cx="3422478" cy="9998914"/>
          </a:xfrm>
        </p:spPr>
        <p:txBody>
          <a:bodyPr/>
          <a:lstStyle>
            <a:lvl1pPr marL="0" indent="0">
              <a:buNone/>
              <a:defRPr sz="2200"/>
            </a:lvl1pPr>
            <a:lvl2pPr marL="714629" indent="0">
              <a:buNone/>
              <a:defRPr sz="1900"/>
            </a:lvl2pPr>
            <a:lvl3pPr marL="1429258" indent="0">
              <a:buNone/>
              <a:defRPr sz="1600"/>
            </a:lvl3pPr>
            <a:lvl4pPr marL="2143888" indent="0">
              <a:buNone/>
              <a:defRPr sz="1400"/>
            </a:lvl4pPr>
            <a:lvl5pPr marL="2858519" indent="0">
              <a:buNone/>
              <a:defRPr sz="1400"/>
            </a:lvl5pPr>
            <a:lvl6pPr marL="3573148" indent="0">
              <a:buNone/>
              <a:defRPr sz="1400"/>
            </a:lvl6pPr>
            <a:lvl7pPr marL="4287777" indent="0">
              <a:buNone/>
              <a:defRPr sz="1400"/>
            </a:lvl7pPr>
            <a:lvl8pPr marL="5002407" indent="0">
              <a:buNone/>
              <a:defRPr sz="1400"/>
            </a:lvl8pPr>
            <a:lvl9pPr marL="5717038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4AAC-4A90-486A-8DD6-F42DABB8AC29}" type="datetimeFigureOut">
              <a:rPr lang="es-ES" smtClean="0"/>
              <a:pPr/>
              <a:t>04/11/2011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BB5-9ED4-4FA2-948F-E151FB5D182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039041" y="10232390"/>
            <a:ext cx="6241733" cy="1207992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039041" y="1306119"/>
            <a:ext cx="6241733" cy="8770620"/>
          </a:xfrm>
        </p:spPr>
        <p:txBody>
          <a:bodyPr/>
          <a:lstStyle>
            <a:lvl1pPr marL="0" indent="0">
              <a:buNone/>
              <a:defRPr sz="5000"/>
            </a:lvl1pPr>
            <a:lvl2pPr marL="714629" indent="0">
              <a:buNone/>
              <a:defRPr sz="4400"/>
            </a:lvl2pPr>
            <a:lvl3pPr marL="1429258" indent="0">
              <a:buNone/>
              <a:defRPr sz="3800"/>
            </a:lvl3pPr>
            <a:lvl4pPr marL="2143888" indent="0">
              <a:buNone/>
              <a:defRPr sz="3100"/>
            </a:lvl4pPr>
            <a:lvl5pPr marL="2858519" indent="0">
              <a:buNone/>
              <a:defRPr sz="3100"/>
            </a:lvl5pPr>
            <a:lvl6pPr marL="3573148" indent="0">
              <a:buNone/>
              <a:defRPr sz="3100"/>
            </a:lvl6pPr>
            <a:lvl7pPr marL="4287777" indent="0">
              <a:buNone/>
              <a:defRPr sz="3100"/>
            </a:lvl7pPr>
            <a:lvl8pPr marL="5002407" indent="0">
              <a:buNone/>
              <a:defRPr sz="3100"/>
            </a:lvl8pPr>
            <a:lvl9pPr marL="5717038" indent="0">
              <a:buNone/>
              <a:defRPr sz="31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039041" y="11440382"/>
            <a:ext cx="6241733" cy="1715548"/>
          </a:xfrm>
        </p:spPr>
        <p:txBody>
          <a:bodyPr/>
          <a:lstStyle>
            <a:lvl1pPr marL="0" indent="0">
              <a:buNone/>
              <a:defRPr sz="2200"/>
            </a:lvl1pPr>
            <a:lvl2pPr marL="714629" indent="0">
              <a:buNone/>
              <a:defRPr sz="1900"/>
            </a:lvl2pPr>
            <a:lvl3pPr marL="1429258" indent="0">
              <a:buNone/>
              <a:defRPr sz="1600"/>
            </a:lvl3pPr>
            <a:lvl4pPr marL="2143888" indent="0">
              <a:buNone/>
              <a:defRPr sz="1400"/>
            </a:lvl4pPr>
            <a:lvl5pPr marL="2858519" indent="0">
              <a:buNone/>
              <a:defRPr sz="1400"/>
            </a:lvl5pPr>
            <a:lvl6pPr marL="3573148" indent="0">
              <a:buNone/>
              <a:defRPr sz="1400"/>
            </a:lvl6pPr>
            <a:lvl7pPr marL="4287777" indent="0">
              <a:buNone/>
              <a:defRPr sz="1400"/>
            </a:lvl7pPr>
            <a:lvl8pPr marL="5002407" indent="0">
              <a:buNone/>
              <a:defRPr sz="1400"/>
            </a:lvl8pPr>
            <a:lvl9pPr marL="5717038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04AAC-4A90-486A-8DD6-F42DABB8AC29}" type="datetimeFigureOut">
              <a:rPr lang="es-ES" smtClean="0"/>
              <a:pPr/>
              <a:t>04/11/2011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09BB5-9ED4-4FA2-948F-E151FB5D182A}" type="slidenum">
              <a:rPr lang="es-ES" smtClean="0"/>
              <a:pPr/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20147" y="585386"/>
            <a:ext cx="9362599" cy="2436283"/>
          </a:xfrm>
          <a:prstGeom prst="rect">
            <a:avLst/>
          </a:prstGeom>
        </p:spPr>
        <p:txBody>
          <a:bodyPr vert="horz" lIns="142926" tIns="71461" rIns="142926" bIns="71461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20147" y="3410800"/>
            <a:ext cx="9362599" cy="9647006"/>
          </a:xfrm>
          <a:prstGeom prst="rect">
            <a:avLst/>
          </a:prstGeom>
        </p:spPr>
        <p:txBody>
          <a:bodyPr vert="horz" lIns="142926" tIns="71461" rIns="142926" bIns="71461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20144" y="13548448"/>
            <a:ext cx="2427341" cy="778257"/>
          </a:xfrm>
          <a:prstGeom prst="rect">
            <a:avLst/>
          </a:prstGeom>
        </p:spPr>
        <p:txBody>
          <a:bodyPr vert="horz" lIns="142926" tIns="71461" rIns="142926" bIns="71461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04AAC-4A90-486A-8DD6-F42DABB8AC29}" type="datetimeFigureOut">
              <a:rPr lang="es-ES" smtClean="0"/>
              <a:pPr/>
              <a:t>04/11/2011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554320" y="13548448"/>
            <a:ext cx="3294248" cy="778257"/>
          </a:xfrm>
          <a:prstGeom prst="rect">
            <a:avLst/>
          </a:prstGeom>
        </p:spPr>
        <p:txBody>
          <a:bodyPr vert="horz" lIns="142926" tIns="71461" rIns="142926" bIns="71461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455404" y="13548448"/>
            <a:ext cx="2427341" cy="778257"/>
          </a:xfrm>
          <a:prstGeom prst="rect">
            <a:avLst/>
          </a:prstGeom>
        </p:spPr>
        <p:txBody>
          <a:bodyPr vert="horz" lIns="142926" tIns="71461" rIns="142926" bIns="71461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09BB5-9ED4-4FA2-948F-E151FB5D182A}" type="slidenum">
              <a:rPr lang="es-ES" smtClean="0"/>
              <a:pPr/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29258" rtl="0" eaLnBrk="1" latinLnBrk="0" hangingPunct="1">
        <a:spcBef>
          <a:spcPct val="0"/>
        </a:spcBef>
        <a:buNone/>
        <a:defRPr sz="6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5972" indent="-535972" algn="l" defTabSz="1429258" rtl="0" eaLnBrk="1" latinLnBrk="0" hangingPunct="1">
        <a:spcBef>
          <a:spcPct val="20000"/>
        </a:spcBef>
        <a:buFont typeface="Arial" pitchFamily="34" charset="0"/>
        <a:buChar char="•"/>
        <a:defRPr sz="5000" kern="1200">
          <a:solidFill>
            <a:schemeClr val="tx1"/>
          </a:solidFill>
          <a:latin typeface="+mn-lt"/>
          <a:ea typeface="+mn-ea"/>
          <a:cs typeface="+mn-cs"/>
        </a:defRPr>
      </a:lvl1pPr>
      <a:lvl2pPr marL="1161272" indent="-446642" algn="l" defTabSz="1429258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786574" indent="-357316" algn="l" defTabSz="1429258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01203" indent="-357316" algn="l" defTabSz="1429258" rtl="0" eaLnBrk="1" latinLnBrk="0" hangingPunct="1">
        <a:spcBef>
          <a:spcPct val="20000"/>
        </a:spcBef>
        <a:buFont typeface="Arial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215832" indent="-357316" algn="l" defTabSz="1429258" rtl="0" eaLnBrk="1" latinLnBrk="0" hangingPunct="1">
        <a:spcBef>
          <a:spcPct val="20000"/>
        </a:spcBef>
        <a:buFont typeface="Arial" pitchFamily="34" charset="0"/>
        <a:buChar char="»"/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930462" indent="-357316" algn="l" defTabSz="1429258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645093" indent="-357316" algn="l" defTabSz="1429258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359722" indent="-357316" algn="l" defTabSz="1429258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074351" indent="-357316" algn="l" defTabSz="1429258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42925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4629" algn="l" defTabSz="142925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29258" algn="l" defTabSz="142925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43888" algn="l" defTabSz="142925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58519" algn="l" defTabSz="142925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73148" algn="l" defTabSz="142925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87777" algn="l" defTabSz="142925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02407" algn="l" defTabSz="142925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17038" algn="l" defTabSz="142925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8286" y="44624"/>
            <a:ext cx="5795714" cy="7351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14 Imagen" descr="upc_color_rgb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4478" y="260648"/>
            <a:ext cx="2721434" cy="602720"/>
          </a:xfrm>
          <a:prstGeom prst="rect">
            <a:avLst/>
          </a:prstGeom>
        </p:spPr>
      </p:pic>
      <p:sp>
        <p:nvSpPr>
          <p:cNvPr id="16" name="1 Título"/>
          <p:cNvSpPr txBox="1">
            <a:spLocks/>
          </p:cNvSpPr>
          <p:nvPr/>
        </p:nvSpPr>
        <p:spPr>
          <a:xfrm>
            <a:off x="0" y="900138"/>
            <a:ext cx="9990484" cy="792262"/>
          </a:xfrm>
          <a:prstGeom prst="rect">
            <a:avLst/>
          </a:prstGeom>
        </p:spPr>
        <p:txBody>
          <a:bodyPr vert="horz" lIns="208620" tIns="104310" rIns="208620" bIns="104310" rtlCol="0" anchor="ctr">
            <a:normAutofit fontScale="67500" lnSpcReduction="20000"/>
          </a:bodyPr>
          <a:lstStyle/>
          <a:p>
            <a:pPr marL="0" marR="0" lvl="0" indent="0" algn="ctr" defTabSz="208620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PROFESSORS VISITANTS 7-11 </a:t>
            </a:r>
            <a:r>
              <a:rPr kumimoji="0" lang="es-ES" sz="66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Novembre</a:t>
            </a:r>
            <a:r>
              <a:rPr kumimoji="0" lang="es-ES" sz="6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40000"/>
                    <a:lumOff val="6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 </a:t>
            </a:r>
          </a:p>
        </p:txBody>
      </p:sp>
      <p:sp>
        <p:nvSpPr>
          <p:cNvPr id="18" name="17 Rectángulo redondeado"/>
          <p:cNvSpPr/>
          <p:nvPr/>
        </p:nvSpPr>
        <p:spPr>
          <a:xfrm>
            <a:off x="376908" y="1548210"/>
            <a:ext cx="9577064" cy="11449272"/>
          </a:xfrm>
          <a:prstGeom prst="round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Rectángulo"/>
          <p:cNvSpPr/>
          <p:nvPr/>
        </p:nvSpPr>
        <p:spPr>
          <a:xfrm>
            <a:off x="2537148" y="2124274"/>
            <a:ext cx="58326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b="1" dirty="0" smtClean="0">
                <a:solidFill>
                  <a:schemeClr val="accent1">
                    <a:lumMod val="75000"/>
                  </a:schemeClr>
                </a:solidFill>
              </a:rPr>
              <a:t>Alison </a:t>
            </a:r>
            <a:r>
              <a:rPr lang="es-ES" sz="3600" b="1" dirty="0" err="1" smtClean="0">
                <a:solidFill>
                  <a:schemeClr val="accent1">
                    <a:lumMod val="75000"/>
                  </a:schemeClr>
                </a:solidFill>
              </a:rPr>
              <a:t>Bins</a:t>
            </a:r>
            <a:r>
              <a:rPr lang="es-E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s-ES" dirty="0" smtClean="0"/>
              <a:t>Dra. </a:t>
            </a:r>
            <a:r>
              <a:rPr lang="es-ES" dirty="0" smtClean="0"/>
              <a:t>en </a:t>
            </a:r>
            <a:r>
              <a:rPr lang="es-ES" dirty="0" err="1" smtClean="0"/>
              <a:t>Optometria</a:t>
            </a:r>
            <a:r>
              <a:rPr lang="es-ES" dirty="0" smtClean="0"/>
              <a:t> i </a:t>
            </a:r>
            <a:r>
              <a:rPr lang="es-ES" dirty="0" err="1" smtClean="0"/>
              <a:t>C</a:t>
            </a:r>
            <a:r>
              <a:rPr lang="es-ES" dirty="0" err="1" smtClean="0"/>
              <a:t>iències</a:t>
            </a:r>
            <a:r>
              <a:rPr lang="es-ES" dirty="0" smtClean="0"/>
              <a:t> </a:t>
            </a:r>
            <a:r>
              <a:rPr lang="es-ES" dirty="0" smtClean="0"/>
              <a:t>de la </a:t>
            </a:r>
            <a:r>
              <a:rPr lang="es-ES" dirty="0" err="1" smtClean="0"/>
              <a:t>V</a:t>
            </a:r>
            <a:r>
              <a:rPr lang="es-ES" dirty="0" err="1" smtClean="0"/>
              <a:t>isió</a:t>
            </a:r>
            <a:r>
              <a:rPr lang="es-ES" dirty="0" smtClean="0"/>
              <a:t> </a:t>
            </a:r>
            <a:r>
              <a:rPr lang="es-ES" dirty="0" smtClean="0"/>
              <a:t>per la Cardiff </a:t>
            </a:r>
            <a:r>
              <a:rPr lang="es-ES" dirty="0" err="1" smtClean="0"/>
              <a:t>University</a:t>
            </a:r>
            <a:r>
              <a:rPr lang="es-ES" dirty="0" smtClean="0"/>
              <a:t> (RU)</a:t>
            </a:r>
          </a:p>
          <a:p>
            <a:endParaRPr lang="es-ES" dirty="0"/>
          </a:p>
        </p:txBody>
      </p:sp>
      <p:sp>
        <p:nvSpPr>
          <p:cNvPr id="36" name="35 Rectángulo redondeado"/>
          <p:cNvSpPr/>
          <p:nvPr/>
        </p:nvSpPr>
        <p:spPr>
          <a:xfrm>
            <a:off x="520924" y="13393564"/>
            <a:ext cx="9289032" cy="972070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57150"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7" name="36 CuadroTexto"/>
          <p:cNvSpPr txBox="1"/>
          <p:nvPr/>
        </p:nvSpPr>
        <p:spPr>
          <a:xfrm>
            <a:off x="736948" y="13411527"/>
            <a:ext cx="85329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a-ES" dirty="0" smtClean="0"/>
              <a:t>Aquestes conferències s’emmarquen en el programa </a:t>
            </a:r>
            <a:r>
              <a:rPr lang="ca-ES" b="1" dirty="0" err="1" smtClean="0">
                <a:solidFill>
                  <a:schemeClr val="bg1"/>
                </a:solidFill>
              </a:rPr>
              <a:t>english</a:t>
            </a:r>
            <a:r>
              <a:rPr lang="ca-ES" b="1" dirty="0" smtClean="0">
                <a:solidFill>
                  <a:schemeClr val="bg1"/>
                </a:solidFill>
              </a:rPr>
              <a:t> </a:t>
            </a:r>
            <a:r>
              <a:rPr lang="ca-ES" b="1" dirty="0" err="1" smtClean="0">
                <a:solidFill>
                  <a:schemeClr val="bg1"/>
                </a:solidFill>
              </a:rPr>
              <a:t>talks</a:t>
            </a:r>
            <a:r>
              <a:rPr lang="ca-ES" b="1" dirty="0" smtClean="0">
                <a:solidFill>
                  <a:schemeClr val="bg1"/>
                </a:solidFill>
              </a:rPr>
              <a:t> </a:t>
            </a:r>
            <a:r>
              <a:rPr lang="ca-ES" dirty="0" smtClean="0"/>
              <a:t>i estan obertes a tot </a:t>
            </a:r>
            <a:r>
              <a:rPr lang="ca-ES" dirty="0" err="1" smtClean="0"/>
              <a:t>l’estudiantat</a:t>
            </a:r>
            <a:endParaRPr lang="ca-ES" sz="2000" dirty="0"/>
          </a:p>
        </p:txBody>
      </p:sp>
      <p:sp>
        <p:nvSpPr>
          <p:cNvPr id="19" name="18 CuadroTexto"/>
          <p:cNvSpPr txBox="1"/>
          <p:nvPr/>
        </p:nvSpPr>
        <p:spPr>
          <a:xfrm>
            <a:off x="664940" y="4356522"/>
            <a:ext cx="9217024" cy="78483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sz="2000" dirty="0" smtClean="0"/>
          </a:p>
          <a:p>
            <a:r>
              <a:rPr lang="ca-ES" dirty="0" smtClean="0"/>
              <a:t>Dilluns 7 </a:t>
            </a:r>
            <a:r>
              <a:rPr lang="ca-ES" dirty="0" err="1"/>
              <a:t>N</a:t>
            </a:r>
            <a:r>
              <a:rPr lang="ca-ES" dirty="0" err="1" smtClean="0"/>
              <a:t>ov</a:t>
            </a:r>
            <a:r>
              <a:rPr lang="ca-ES" dirty="0" smtClean="0"/>
              <a:t> </a:t>
            </a:r>
            <a:r>
              <a:rPr lang="ca-ES" dirty="0" smtClean="0"/>
              <a:t>de 16:00 a 18:00. </a:t>
            </a:r>
            <a:r>
              <a:rPr lang="ca-ES" dirty="0" smtClean="0"/>
              <a:t>Aula </a:t>
            </a:r>
            <a:r>
              <a:rPr lang="ca-ES" dirty="0" smtClean="0"/>
              <a:t>2.1.</a:t>
            </a:r>
            <a:endParaRPr lang="ca-ES" dirty="0" smtClean="0"/>
          </a:p>
          <a:p>
            <a:r>
              <a:rPr lang="ca-ES" sz="3600" b="1" dirty="0" smtClean="0">
                <a:solidFill>
                  <a:schemeClr val="accent1">
                    <a:lumMod val="75000"/>
                  </a:schemeClr>
                </a:solidFill>
              </a:rPr>
              <a:t>Contrast </a:t>
            </a:r>
            <a:r>
              <a:rPr lang="ca-ES" sz="3600" b="1" dirty="0" err="1" smtClean="0">
                <a:solidFill>
                  <a:schemeClr val="accent1">
                    <a:lumMod val="75000"/>
                  </a:schemeClr>
                </a:solidFill>
              </a:rPr>
              <a:t>sensitivity</a:t>
            </a:r>
            <a:r>
              <a:rPr lang="ca-ES" sz="36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ca-ES" sz="3600" b="1" dirty="0" err="1" smtClean="0">
                <a:solidFill>
                  <a:schemeClr val="accent1">
                    <a:lumMod val="75000"/>
                  </a:schemeClr>
                </a:solidFill>
              </a:rPr>
              <a:t>physiology</a:t>
            </a:r>
            <a:r>
              <a:rPr lang="ca-ES" sz="3600" b="1" dirty="0" smtClean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ca-ES" sz="3600" b="1" dirty="0" err="1" smtClean="0">
                <a:solidFill>
                  <a:schemeClr val="accent1">
                    <a:lumMod val="75000"/>
                  </a:schemeClr>
                </a:solidFill>
              </a:rPr>
              <a:t>clinical</a:t>
            </a:r>
            <a:r>
              <a:rPr lang="ca-E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a-ES" sz="3600" b="1" dirty="0" err="1" smtClean="0">
                <a:solidFill>
                  <a:schemeClr val="accent1">
                    <a:lumMod val="75000"/>
                  </a:schemeClr>
                </a:solidFill>
              </a:rPr>
              <a:t>assessment</a:t>
            </a:r>
            <a:endParaRPr lang="es-ES" sz="3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ca-ES" dirty="0" smtClean="0"/>
          </a:p>
          <a:p>
            <a:r>
              <a:rPr lang="ca-ES" dirty="0" smtClean="0"/>
              <a:t>Dimarts 8 </a:t>
            </a:r>
            <a:r>
              <a:rPr lang="ca-ES" dirty="0" err="1" smtClean="0"/>
              <a:t>Nov</a:t>
            </a:r>
            <a:r>
              <a:rPr lang="ca-ES" dirty="0" smtClean="0"/>
              <a:t> </a:t>
            </a:r>
            <a:r>
              <a:rPr lang="ca-ES" dirty="0" smtClean="0"/>
              <a:t>de 8:00 a 10:00. Aula 2.2.</a:t>
            </a:r>
            <a:endParaRPr lang="ca-ES" dirty="0" smtClean="0"/>
          </a:p>
          <a:p>
            <a:r>
              <a:rPr lang="ca-ES" sz="3600" b="1" dirty="0" smtClean="0">
                <a:solidFill>
                  <a:schemeClr val="accent1">
                    <a:lumMod val="75000"/>
                  </a:schemeClr>
                </a:solidFill>
              </a:rPr>
              <a:t>Visual </a:t>
            </a:r>
            <a:r>
              <a:rPr lang="ca-ES" sz="3600" b="1" dirty="0" err="1" smtClean="0">
                <a:solidFill>
                  <a:schemeClr val="accent1">
                    <a:lumMod val="75000"/>
                  </a:schemeClr>
                </a:solidFill>
              </a:rPr>
              <a:t>acuity</a:t>
            </a:r>
            <a:r>
              <a:rPr lang="ca-ES" sz="3600" b="1" dirty="0" smtClean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ca-ES" sz="3600" b="1" dirty="0" err="1" smtClean="0">
                <a:solidFill>
                  <a:schemeClr val="accent1">
                    <a:lumMod val="75000"/>
                  </a:schemeClr>
                </a:solidFill>
              </a:rPr>
              <a:t>physiology</a:t>
            </a:r>
            <a:r>
              <a:rPr lang="ca-ES" sz="3600" b="1" dirty="0" smtClean="0">
                <a:solidFill>
                  <a:schemeClr val="accent1">
                    <a:lumMod val="75000"/>
                  </a:schemeClr>
                </a:solidFill>
              </a:rPr>
              <a:t> and </a:t>
            </a:r>
            <a:r>
              <a:rPr lang="ca-ES" sz="3600" b="1" dirty="0" err="1" smtClean="0">
                <a:solidFill>
                  <a:schemeClr val="accent1">
                    <a:lumMod val="75000"/>
                  </a:schemeClr>
                </a:solidFill>
              </a:rPr>
              <a:t>clinical</a:t>
            </a:r>
            <a:r>
              <a:rPr lang="ca-E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a-ES" sz="3600" b="1" dirty="0" err="1" smtClean="0">
                <a:solidFill>
                  <a:schemeClr val="accent1">
                    <a:lumMod val="75000"/>
                  </a:schemeClr>
                </a:solidFill>
              </a:rPr>
              <a:t>assessment</a:t>
            </a:r>
            <a:r>
              <a:rPr lang="ca-ES" dirty="0" smtClean="0"/>
              <a:t>.  </a:t>
            </a:r>
          </a:p>
          <a:p>
            <a:endParaRPr lang="es-ES" dirty="0" smtClean="0"/>
          </a:p>
          <a:p>
            <a:r>
              <a:rPr lang="ca-ES" dirty="0" smtClean="0"/>
              <a:t>Dimarts 8 </a:t>
            </a:r>
            <a:r>
              <a:rPr lang="ca-ES" dirty="0" err="1" smtClean="0"/>
              <a:t>Nov</a:t>
            </a:r>
            <a:r>
              <a:rPr lang="ca-ES" dirty="0" smtClean="0"/>
              <a:t> </a:t>
            </a:r>
            <a:r>
              <a:rPr lang="ca-ES" dirty="0" smtClean="0"/>
              <a:t>de 10:00 a 12:00. Aula 2.2.</a:t>
            </a:r>
            <a:endParaRPr lang="ca-ES" dirty="0" smtClean="0"/>
          </a:p>
          <a:p>
            <a:r>
              <a:rPr lang="ca-ES" sz="3600" b="1" dirty="0" err="1" smtClean="0">
                <a:solidFill>
                  <a:schemeClr val="accent1">
                    <a:lumMod val="75000"/>
                  </a:schemeClr>
                </a:solidFill>
              </a:rPr>
              <a:t>Age-related</a:t>
            </a:r>
            <a:r>
              <a:rPr lang="ca-ES" sz="3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ca-ES" sz="3600" b="1" dirty="0">
                <a:solidFill>
                  <a:schemeClr val="accent1">
                    <a:lumMod val="75000"/>
                  </a:schemeClr>
                </a:solidFill>
              </a:rPr>
              <a:t>macular </a:t>
            </a:r>
            <a:r>
              <a:rPr lang="ca-ES" sz="3600" b="1" dirty="0" err="1">
                <a:solidFill>
                  <a:schemeClr val="accent1">
                    <a:lumMod val="75000"/>
                  </a:schemeClr>
                </a:solidFill>
              </a:rPr>
              <a:t>degeneration</a:t>
            </a:r>
            <a:r>
              <a:rPr lang="ca-ES" sz="3600" b="1" dirty="0">
                <a:solidFill>
                  <a:schemeClr val="accent1">
                    <a:lumMod val="75000"/>
                  </a:schemeClr>
                </a:solidFill>
              </a:rPr>
              <a:t>: </a:t>
            </a:r>
            <a:r>
              <a:rPr lang="ca-ES" sz="3600" b="1" dirty="0" err="1">
                <a:solidFill>
                  <a:schemeClr val="accent1">
                    <a:lumMod val="75000"/>
                  </a:schemeClr>
                </a:solidFill>
              </a:rPr>
              <a:t>detection</a:t>
            </a:r>
            <a:r>
              <a:rPr lang="ca-ES" sz="3600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ca-ES" sz="3600" b="1" dirty="0" err="1">
                <a:solidFill>
                  <a:schemeClr val="accent1">
                    <a:lumMod val="75000"/>
                  </a:schemeClr>
                </a:solidFill>
              </a:rPr>
              <a:t>referral</a:t>
            </a:r>
            <a:r>
              <a:rPr lang="ca-ES" sz="3600" b="1" dirty="0">
                <a:solidFill>
                  <a:schemeClr val="accent1">
                    <a:lumMod val="75000"/>
                  </a:schemeClr>
                </a:solidFill>
              </a:rPr>
              <a:t>  and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  <a:t>  treatment</a:t>
            </a:r>
            <a:r>
              <a:rPr lang="en-GB" sz="3600" dirty="0">
                <a:solidFill>
                  <a:schemeClr val="accent1">
                    <a:lumMod val="75000"/>
                  </a:schemeClr>
                </a:solidFill>
              </a:rPr>
              <a:t>. </a:t>
            </a:r>
            <a:endParaRPr lang="es-ES" sz="3600" dirty="0" smtClean="0">
              <a:solidFill>
                <a:schemeClr val="accent1">
                  <a:lumMod val="75000"/>
                </a:schemeClr>
              </a:solidFill>
            </a:endParaRPr>
          </a:p>
          <a:p>
            <a:endParaRPr lang="en-GB" dirty="0" smtClean="0"/>
          </a:p>
          <a:p>
            <a:r>
              <a:rPr lang="en-GB" dirty="0" err="1" smtClean="0"/>
              <a:t>Dijous</a:t>
            </a:r>
            <a:r>
              <a:rPr lang="en-GB" dirty="0" smtClean="0"/>
              <a:t> 10 Nov </a:t>
            </a:r>
            <a:r>
              <a:rPr lang="en-GB" dirty="0" smtClean="0"/>
              <a:t> de 12:00 a 14:00. </a:t>
            </a:r>
            <a:r>
              <a:rPr lang="en-GB" dirty="0" err="1" smtClean="0"/>
              <a:t>Aula</a:t>
            </a:r>
            <a:r>
              <a:rPr lang="en-GB" dirty="0" smtClean="0"/>
              <a:t> 2.2.  </a:t>
            </a:r>
            <a:endParaRPr lang="en-GB" dirty="0" smtClean="0"/>
          </a:p>
          <a:p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Advanced 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  <a:t>assessment of retinal structure and </a:t>
            </a: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function (including </a:t>
            </a:r>
            <a:r>
              <a:rPr lang="en-GB" sz="3600" b="1" dirty="0" err="1" smtClean="0">
                <a:solidFill>
                  <a:schemeClr val="accent1">
                    <a:lumMod val="75000"/>
                  </a:schemeClr>
                </a:solidFill>
              </a:rPr>
              <a:t>electrophys</a:t>
            </a:r>
            <a:r>
              <a:rPr lang="en-GB" sz="3600" b="1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en-GB" sz="3600" b="1" dirty="0">
                <a:solidFill>
                  <a:schemeClr val="accent1">
                    <a:lumMod val="75000"/>
                  </a:schemeClr>
                </a:solidFill>
              </a:rPr>
              <a:t>and OCT) </a:t>
            </a:r>
            <a:endParaRPr lang="es-ES" sz="3600" b="1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" name="19 Imagen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009756" y="2268290"/>
            <a:ext cx="158409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20 Imagen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024980" y="1947466"/>
            <a:ext cx="14287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119</Words>
  <Application>Microsoft Office PowerPoint</Application>
  <PresentationFormat>Personalització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Títols de les diapositives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 Núria Tomás</dc:creator>
  <cp:lastModifiedBy>UPCnet</cp:lastModifiedBy>
  <cp:revision>15</cp:revision>
  <dcterms:created xsi:type="dcterms:W3CDTF">2011-10-27T18:55:07Z</dcterms:created>
  <dcterms:modified xsi:type="dcterms:W3CDTF">2011-11-04T10:24:42Z</dcterms:modified>
</cp:coreProperties>
</file>