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FA5269-C258-47B2-A72D-80E3D240E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B4554D-FD1B-4E1C-86D4-8D0ABA460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882915-A03D-465D-AA0F-1EFD40B7D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776-F54C-4909-8CA5-A915D669CEC3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4E44D0-BE32-4B4B-9007-3C5682472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B47251-4AE1-4F18-AF42-CC755B33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D31A-2930-4BAF-9E78-BCFBC1148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15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C5D92-D861-496F-A0BB-2B1E36405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48D2F2-1EB7-4F3C-906E-97EF90828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C44535-8F2B-4F7F-A888-A4A3E247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776-F54C-4909-8CA5-A915D669CEC3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AD59D2-119A-4D45-BC0C-A709CB488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E441A9-6187-4F82-A35B-09FDEB2D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D31A-2930-4BAF-9E78-BCFBC1148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279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88D869-E2DB-4C28-AC62-32FAC594B3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1BC53D-68DD-4E63-BF3F-68DC6D4FF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38072E-6542-44A3-83E2-E90930BAF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776-F54C-4909-8CA5-A915D669CEC3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55EBE6-18F1-4792-9BB3-8390E5ED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4AFB24-C8F6-498A-BF84-AB2636A4D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D31A-2930-4BAF-9E78-BCFBC1148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377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9158F-1A6A-4A2E-A466-39CF2F3C4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B38A50-FB55-4E29-9267-D7631E3DE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914B48-08BD-481A-90FF-9C325C5D2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776-F54C-4909-8CA5-A915D669CEC3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FF2BEC-F193-4F69-B459-6952C03F9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70008D-CBC9-4890-A4DD-15A3C5E0A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D31A-2930-4BAF-9E78-BCFBC1148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28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68576-CF32-4E9E-A8AD-01ACEAE5C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E8D999-6528-4EFE-AA9F-06D1E8C4B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0EEA4E-96EA-43E9-BA76-8458EF72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776-F54C-4909-8CA5-A915D669CEC3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C2A456-AA1C-4047-89A4-CEA425441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E3E094-6D2C-42C6-B5B1-DCD63666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D31A-2930-4BAF-9E78-BCFBC1148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447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B5403-4F99-466B-8CA7-0B67C421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A9C9F2-ABD4-4152-A217-1D7E44211B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C22D33-7C5C-4584-8D26-E7FEC9F9E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517917-81EE-46F5-8DBA-70C73933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776-F54C-4909-8CA5-A915D669CEC3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DF5FC0-4A36-40C9-BCDE-7D7888A5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E328B5-3BE4-420F-B94D-C564E0ECD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D31A-2930-4BAF-9E78-BCFBC1148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48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5AA4D1-E9A4-4C31-910D-26F3EA4AF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691532-A641-451C-9517-D087E7483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0D86CA-AAC9-4C61-9F87-42A71FF56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1E76E7D-96AA-4DFE-B057-A02935B314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9E6477-6406-4EA5-8A10-BFB7DAC098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8125EAA-7C81-43CF-A211-412A80B9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776-F54C-4909-8CA5-A915D669CEC3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BA9FF98-0936-4933-879E-ADA178A62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0B3C06-1E08-4417-9A87-46D6C5882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D31A-2930-4BAF-9E78-BCFBC1148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22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042AE2-5BD1-4C64-B8B8-1BC604BD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624031-787F-41BD-8B73-A2FAB7587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776-F54C-4909-8CA5-A915D669CEC3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2A6255-1F6C-4275-B11B-342DD72C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E304602-5BA7-47DD-9306-8E9CC489E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D31A-2930-4BAF-9E78-BCFBC1148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04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8F65307-4DE0-49DE-A432-BE4EC83C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776-F54C-4909-8CA5-A915D669CEC3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3B79B59-BAA3-4DAA-A80A-C8A446F14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E3269F7-8C31-4603-8D22-F2F8E6F03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D31A-2930-4BAF-9E78-BCFBC1148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193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EDC41-7BFA-44EA-B9B6-08392B2A1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DAFBE1-F782-4871-A362-A7D938251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5FEDCE-D732-4B23-A22E-D69E66E70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0A2D14-E55F-422F-9C8C-A3DFBFE0E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776-F54C-4909-8CA5-A915D669CEC3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B352A3-988E-47E4-ADC3-4CB6F136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9FDB4E-6DAB-4540-836D-DC3A4388C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D31A-2930-4BAF-9E78-BCFBC1148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249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E6A507-FF34-4EDE-8DEB-4D43A8D92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836232-048E-43CA-B7D5-33125A0AE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E334F6-0703-48DF-B3C7-6E3E030AD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87AFE5-F183-44B5-9AD0-B88EE615F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776-F54C-4909-8CA5-A915D669CEC3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842281-B182-402D-A0BD-51A43005C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64F4D5-7F4E-4992-A966-48635C6D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D31A-2930-4BAF-9E78-BCFBC1148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59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CB31873-1B7F-4760-9036-248B08ED2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92E4F6-13C7-470A-A023-5020776FE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A26EAE-92E8-4FD1-93E9-C872EE0FA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A5776-F54C-4909-8CA5-A915D669CEC3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1A4039-73A7-4C3D-BF72-6183D3781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C9AE57-50C8-450C-8709-6E87089312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6D31A-2930-4BAF-9E78-BCFBC1148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69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64A516B-A064-4FC0-B715-375F6A755C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0" b="13394"/>
          <a:stretch/>
        </p:blipFill>
        <p:spPr>
          <a:xfrm>
            <a:off x="2676631" y="99862"/>
            <a:ext cx="2036348" cy="449400"/>
          </a:xfrm>
          <a:prstGeom prst="rect">
            <a:avLst/>
          </a:prstGeom>
        </p:spPr>
      </p:pic>
      <p:pic>
        <p:nvPicPr>
          <p:cNvPr id="1028" name="Picture 4" descr="Facultat d'Òptica i Optometria de Terrassa | Terrassa">
            <a:extLst>
              <a:ext uri="{FF2B5EF4-FFF2-40B4-BE49-F238E27FC236}">
                <a16:creationId xmlns:a16="http://schemas.microsoft.com/office/drawing/2014/main" id="{9842B10F-0FCC-4CF9-8EB1-3470180B89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0" t="16305" r="29356" b="16876"/>
          <a:stretch/>
        </p:blipFill>
        <p:spPr bwMode="auto">
          <a:xfrm>
            <a:off x="4712979" y="114534"/>
            <a:ext cx="493346" cy="45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OOT-Facultat d'Òptica i Optometria de Terrassa - Terrassa Tria Futur">
            <a:extLst>
              <a:ext uri="{FF2B5EF4-FFF2-40B4-BE49-F238E27FC236}">
                <a16:creationId xmlns:a16="http://schemas.microsoft.com/office/drawing/2014/main" id="{A169CE1A-BC38-4ACC-A98E-61E5E9A7D4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01" b="32409"/>
          <a:stretch/>
        </p:blipFill>
        <p:spPr bwMode="auto">
          <a:xfrm>
            <a:off x="400556" y="99862"/>
            <a:ext cx="2275192" cy="4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0D676A2-F46D-43DD-B57B-7D9A9E7A7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56" y="598676"/>
            <a:ext cx="11390888" cy="617425"/>
          </a:xfrm>
          <a:solidFill>
            <a:srgbClr val="007BC0"/>
          </a:solidFill>
          <a:ln>
            <a:solidFill>
              <a:srgbClr val="007BC0"/>
            </a:solidFill>
          </a:ln>
        </p:spPr>
        <p:txBody>
          <a:bodyPr anchor="ctr">
            <a:noAutofit/>
          </a:bodyPr>
          <a:lstStyle/>
          <a:p>
            <a:r>
              <a:rPr lang="ca-ES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Títol</a:t>
            </a:r>
            <a:endParaRPr lang="es-ES" sz="24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57478019-826C-45E4-B4D0-35F9332FA842}"/>
              </a:ext>
            </a:extLst>
          </p:cNvPr>
          <p:cNvSpPr txBox="1">
            <a:spLocks/>
          </p:cNvSpPr>
          <p:nvPr/>
        </p:nvSpPr>
        <p:spPr>
          <a:xfrm>
            <a:off x="400556" y="1203754"/>
            <a:ext cx="11390888" cy="4036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1800" dirty="0">
                <a:latin typeface="Helvetica" panose="020B0604020202020204" pitchFamily="34" charset="0"/>
                <a:cs typeface="Helvetica" panose="020B0604020202020204" pitchFamily="34" charset="0"/>
              </a:rPr>
              <a:t>Cognom, Nom</a:t>
            </a:r>
            <a:r>
              <a:rPr lang="ca-ES" sz="1800" b="1" baseline="30000" dirty="0">
                <a:solidFill>
                  <a:srgbClr val="007B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ca-ES" sz="1800" dirty="0">
                <a:latin typeface="Helvetica" panose="020B0604020202020204" pitchFamily="34" charset="0"/>
                <a:cs typeface="Helvetica" panose="020B0604020202020204" pitchFamily="34" charset="0"/>
              </a:rPr>
              <a:t> ; Cognom,Nom</a:t>
            </a:r>
            <a:r>
              <a:rPr lang="ca-ES" sz="1800" b="1" baseline="30000" dirty="0">
                <a:solidFill>
                  <a:srgbClr val="007B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endParaRPr lang="es-ES" sz="1800" b="1" dirty="0">
              <a:solidFill>
                <a:srgbClr val="007B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F38D1234-AA4D-488E-A09B-C0684241484D}"/>
              </a:ext>
            </a:extLst>
          </p:cNvPr>
          <p:cNvSpPr txBox="1">
            <a:spLocks/>
          </p:cNvSpPr>
          <p:nvPr/>
        </p:nvSpPr>
        <p:spPr>
          <a:xfrm>
            <a:off x="400556" y="1596089"/>
            <a:ext cx="11390888" cy="47750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ca-ES" sz="1200" b="1" baseline="30000" dirty="0">
                <a:solidFill>
                  <a:srgbClr val="007B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a-ES" sz="12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Facultat d’Òptica i Optometria de Terrassa, </a:t>
            </a:r>
            <a:r>
              <a:rPr lang="ca-ES" sz="12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Universitat Politècnica de Catalunya - </a:t>
            </a:r>
            <a:r>
              <a:rPr lang="ca-ES" sz="12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BarcelonaTech</a:t>
            </a:r>
            <a:r>
              <a:rPr lang="ca-ES" sz="12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(UPC). Campus Terrassa. Carrer del Violinista </a:t>
            </a:r>
            <a:r>
              <a:rPr lang="ca-ES" sz="1200" dirty="0" err="1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Vellsolá</a:t>
            </a:r>
            <a:r>
              <a:rPr lang="ca-ES" sz="12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37, 08222 Terrassa, Barcelona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5CEDC6BB-D17A-4E65-B2C1-40CD150AFF13}"/>
              </a:ext>
            </a:extLst>
          </p:cNvPr>
          <p:cNvGrpSpPr/>
          <p:nvPr/>
        </p:nvGrpSpPr>
        <p:grpSpPr>
          <a:xfrm>
            <a:off x="400556" y="2088262"/>
            <a:ext cx="5695444" cy="4669876"/>
            <a:chOff x="400556" y="2928913"/>
            <a:chExt cx="5695444" cy="3787476"/>
          </a:xfrm>
        </p:grpSpPr>
        <p:sp>
          <p:nvSpPr>
            <p:cNvPr id="10" name="Título 1">
              <a:extLst>
                <a:ext uri="{FF2B5EF4-FFF2-40B4-BE49-F238E27FC236}">
                  <a16:creationId xmlns:a16="http://schemas.microsoft.com/office/drawing/2014/main" id="{2D6267DE-7F00-49F4-9DE9-1C04D921FE8F}"/>
                </a:ext>
              </a:extLst>
            </p:cNvPr>
            <p:cNvSpPr txBox="1">
              <a:spLocks/>
            </p:cNvSpPr>
            <p:nvPr/>
          </p:nvSpPr>
          <p:spPr>
            <a:xfrm>
              <a:off x="400556" y="2937479"/>
              <a:ext cx="5695444" cy="3778910"/>
            </a:xfrm>
            <a:prstGeom prst="rect">
              <a:avLst/>
            </a:prstGeom>
            <a:noFill/>
            <a:ln w="38100">
              <a:solidFill>
                <a:srgbClr val="007BC0"/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ca-ES" sz="1800" b="1" dirty="0">
                <a:solidFill>
                  <a:srgbClr val="007BC0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3" name="Título 1">
              <a:extLst>
                <a:ext uri="{FF2B5EF4-FFF2-40B4-BE49-F238E27FC236}">
                  <a16:creationId xmlns:a16="http://schemas.microsoft.com/office/drawing/2014/main" id="{5577D040-D925-44B5-908F-43E6834D60AD}"/>
                </a:ext>
              </a:extLst>
            </p:cNvPr>
            <p:cNvSpPr txBox="1">
              <a:spLocks/>
            </p:cNvSpPr>
            <p:nvPr/>
          </p:nvSpPr>
          <p:spPr>
            <a:xfrm>
              <a:off x="400556" y="2928913"/>
              <a:ext cx="5695444" cy="291717"/>
            </a:xfrm>
            <a:prstGeom prst="rect">
              <a:avLst/>
            </a:prstGeom>
            <a:solidFill>
              <a:srgbClr val="007BC0"/>
            </a:solidFill>
            <a:ln>
              <a:solidFill>
                <a:srgbClr val="007BC0"/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a-ES" sz="1400" dirty="0">
                  <a:solidFill>
                    <a:schemeClr val="bg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Introducció</a:t>
              </a:r>
              <a:endParaRPr lang="es-ES" sz="1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406546E0-EC31-4785-9CDE-22DD02F7A2C2}"/>
              </a:ext>
            </a:extLst>
          </p:cNvPr>
          <p:cNvGrpSpPr/>
          <p:nvPr/>
        </p:nvGrpSpPr>
        <p:grpSpPr>
          <a:xfrm>
            <a:off x="6193104" y="2084152"/>
            <a:ext cx="5695444" cy="4659314"/>
            <a:chOff x="6209288" y="2928914"/>
            <a:chExt cx="5695444" cy="3787475"/>
          </a:xfrm>
        </p:grpSpPr>
        <p:sp>
          <p:nvSpPr>
            <p:cNvPr id="11" name="Título 1">
              <a:extLst>
                <a:ext uri="{FF2B5EF4-FFF2-40B4-BE49-F238E27FC236}">
                  <a16:creationId xmlns:a16="http://schemas.microsoft.com/office/drawing/2014/main" id="{F4499186-C8BE-4E36-A513-E95D824CB56D}"/>
                </a:ext>
              </a:extLst>
            </p:cNvPr>
            <p:cNvSpPr txBox="1">
              <a:spLocks/>
            </p:cNvSpPr>
            <p:nvPr/>
          </p:nvSpPr>
          <p:spPr>
            <a:xfrm>
              <a:off x="6209288" y="2937479"/>
              <a:ext cx="5695444" cy="3778910"/>
            </a:xfrm>
            <a:prstGeom prst="rect">
              <a:avLst/>
            </a:prstGeom>
            <a:noFill/>
            <a:ln w="38100">
              <a:solidFill>
                <a:srgbClr val="007BC0"/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ES" sz="2400" b="1" dirty="0">
                <a:solidFill>
                  <a:srgbClr val="007BC0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4" name="Título 1">
              <a:extLst>
                <a:ext uri="{FF2B5EF4-FFF2-40B4-BE49-F238E27FC236}">
                  <a16:creationId xmlns:a16="http://schemas.microsoft.com/office/drawing/2014/main" id="{5DE3BC53-B4FD-4665-B4F8-C0F52F372E87}"/>
                </a:ext>
              </a:extLst>
            </p:cNvPr>
            <p:cNvSpPr txBox="1">
              <a:spLocks/>
            </p:cNvSpPr>
            <p:nvPr/>
          </p:nvSpPr>
          <p:spPr>
            <a:xfrm>
              <a:off x="6209288" y="2928914"/>
              <a:ext cx="5695444" cy="292297"/>
            </a:xfrm>
            <a:prstGeom prst="rect">
              <a:avLst/>
            </a:prstGeom>
            <a:solidFill>
              <a:srgbClr val="007BC0"/>
            </a:solidFill>
            <a:ln>
              <a:solidFill>
                <a:srgbClr val="007BC0"/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a-ES" sz="1400" dirty="0">
                  <a:solidFill>
                    <a:schemeClr val="bg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Mètodes i Material</a:t>
              </a:r>
              <a:endParaRPr lang="es-ES" sz="1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B548255-7CEA-4CE1-8699-E496F3180DA1}"/>
              </a:ext>
            </a:extLst>
          </p:cNvPr>
          <p:cNvSpPr txBox="1"/>
          <p:nvPr/>
        </p:nvSpPr>
        <p:spPr>
          <a:xfrm>
            <a:off x="400556" y="2428219"/>
            <a:ext cx="5695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Helvetica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12</a:t>
            </a:r>
          </a:p>
          <a:p>
            <a:pPr algn="just"/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No cal </a:t>
            </a:r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omplir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tot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l’espai</a:t>
            </a:r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CAT/CAS/ANG</a:t>
            </a:r>
          </a:p>
          <a:p>
            <a:pPr algn="just"/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ca-ES" sz="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B898E46-5E58-490F-96DB-4263F90C8EE3}"/>
              </a:ext>
            </a:extLst>
          </p:cNvPr>
          <p:cNvSpPr txBox="1"/>
          <p:nvPr/>
        </p:nvSpPr>
        <p:spPr>
          <a:xfrm>
            <a:off x="6193104" y="2451009"/>
            <a:ext cx="5695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Helvetica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12</a:t>
            </a:r>
          </a:p>
          <a:p>
            <a:pPr algn="just"/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No cal </a:t>
            </a:r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omplir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tot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l’espai</a:t>
            </a:r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CAT/CAS/ANG</a:t>
            </a:r>
          </a:p>
        </p:txBody>
      </p:sp>
    </p:spTree>
    <p:extLst>
      <p:ext uri="{BB962C8B-B14F-4D97-AF65-F5344CB8AC3E}">
        <p14:creationId xmlns:p14="http://schemas.microsoft.com/office/powerpoint/2010/main" val="7035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0DFA6680-F0FE-4EC7-A7BA-566F2C14599C}"/>
              </a:ext>
            </a:extLst>
          </p:cNvPr>
          <p:cNvGrpSpPr/>
          <p:nvPr/>
        </p:nvGrpSpPr>
        <p:grpSpPr>
          <a:xfrm>
            <a:off x="400556" y="717506"/>
            <a:ext cx="5987718" cy="4743269"/>
            <a:chOff x="400556" y="994497"/>
            <a:chExt cx="5695444" cy="3787475"/>
          </a:xfrm>
        </p:grpSpPr>
        <p:sp>
          <p:nvSpPr>
            <p:cNvPr id="10" name="Título 1">
              <a:extLst>
                <a:ext uri="{FF2B5EF4-FFF2-40B4-BE49-F238E27FC236}">
                  <a16:creationId xmlns:a16="http://schemas.microsoft.com/office/drawing/2014/main" id="{2D6267DE-7F00-49F4-9DE9-1C04D921FE8F}"/>
                </a:ext>
              </a:extLst>
            </p:cNvPr>
            <p:cNvSpPr txBox="1">
              <a:spLocks/>
            </p:cNvSpPr>
            <p:nvPr/>
          </p:nvSpPr>
          <p:spPr>
            <a:xfrm>
              <a:off x="400556" y="1003062"/>
              <a:ext cx="5695444" cy="3778910"/>
            </a:xfrm>
            <a:prstGeom prst="rect">
              <a:avLst/>
            </a:prstGeom>
            <a:noFill/>
            <a:ln w="38100">
              <a:solidFill>
                <a:srgbClr val="007BC0"/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ES" sz="2400" b="1" dirty="0">
                <a:solidFill>
                  <a:srgbClr val="007BC0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3" name="Título 1">
              <a:extLst>
                <a:ext uri="{FF2B5EF4-FFF2-40B4-BE49-F238E27FC236}">
                  <a16:creationId xmlns:a16="http://schemas.microsoft.com/office/drawing/2014/main" id="{5577D040-D925-44B5-908F-43E6834D60AD}"/>
                </a:ext>
              </a:extLst>
            </p:cNvPr>
            <p:cNvSpPr txBox="1">
              <a:spLocks/>
            </p:cNvSpPr>
            <p:nvPr/>
          </p:nvSpPr>
          <p:spPr>
            <a:xfrm>
              <a:off x="400556" y="994497"/>
              <a:ext cx="5695444" cy="236957"/>
            </a:xfrm>
            <a:prstGeom prst="rect">
              <a:avLst/>
            </a:prstGeom>
            <a:solidFill>
              <a:srgbClr val="007BC0"/>
            </a:solidFill>
            <a:ln>
              <a:solidFill>
                <a:srgbClr val="007BC0"/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a-ES" sz="1400" dirty="0">
                  <a:solidFill>
                    <a:schemeClr val="bg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Resultats</a:t>
              </a:r>
              <a:endParaRPr lang="es-ES" sz="1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B3550166-C588-4A96-8C16-6FA44B79B592}"/>
              </a:ext>
            </a:extLst>
          </p:cNvPr>
          <p:cNvGrpSpPr/>
          <p:nvPr/>
        </p:nvGrpSpPr>
        <p:grpSpPr>
          <a:xfrm>
            <a:off x="6488482" y="728232"/>
            <a:ext cx="5400066" cy="3130618"/>
            <a:chOff x="6193104" y="994497"/>
            <a:chExt cx="5695444" cy="3787475"/>
          </a:xfrm>
        </p:grpSpPr>
        <p:sp>
          <p:nvSpPr>
            <p:cNvPr id="11" name="Título 1">
              <a:extLst>
                <a:ext uri="{FF2B5EF4-FFF2-40B4-BE49-F238E27FC236}">
                  <a16:creationId xmlns:a16="http://schemas.microsoft.com/office/drawing/2014/main" id="{F4499186-C8BE-4E36-A513-E95D824CB56D}"/>
                </a:ext>
              </a:extLst>
            </p:cNvPr>
            <p:cNvSpPr txBox="1">
              <a:spLocks/>
            </p:cNvSpPr>
            <p:nvPr/>
          </p:nvSpPr>
          <p:spPr>
            <a:xfrm>
              <a:off x="6193104" y="1003062"/>
              <a:ext cx="5695444" cy="3778910"/>
            </a:xfrm>
            <a:prstGeom prst="rect">
              <a:avLst/>
            </a:prstGeom>
            <a:noFill/>
            <a:ln w="38100">
              <a:solidFill>
                <a:srgbClr val="007BC0"/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ES" sz="2400" b="1" dirty="0">
                <a:solidFill>
                  <a:srgbClr val="007BC0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4" name="Título 1">
              <a:extLst>
                <a:ext uri="{FF2B5EF4-FFF2-40B4-BE49-F238E27FC236}">
                  <a16:creationId xmlns:a16="http://schemas.microsoft.com/office/drawing/2014/main" id="{5DE3BC53-B4FD-4665-B4F8-C0F52F372E87}"/>
                </a:ext>
              </a:extLst>
            </p:cNvPr>
            <p:cNvSpPr txBox="1">
              <a:spLocks/>
            </p:cNvSpPr>
            <p:nvPr/>
          </p:nvSpPr>
          <p:spPr>
            <a:xfrm>
              <a:off x="6193104" y="994497"/>
              <a:ext cx="5695444" cy="346044"/>
            </a:xfrm>
            <a:prstGeom prst="rect">
              <a:avLst/>
            </a:prstGeom>
            <a:solidFill>
              <a:srgbClr val="007BC0"/>
            </a:solidFill>
            <a:ln>
              <a:solidFill>
                <a:srgbClr val="007BC0"/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a-ES" sz="1400" dirty="0">
                  <a:solidFill>
                    <a:schemeClr val="bg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Discussió</a:t>
              </a:r>
              <a:endParaRPr lang="es-E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48E60DC-D734-48E1-A730-4A5BE0979764}"/>
              </a:ext>
            </a:extLst>
          </p:cNvPr>
          <p:cNvGrpSpPr/>
          <p:nvPr/>
        </p:nvGrpSpPr>
        <p:grpSpPr>
          <a:xfrm>
            <a:off x="6488482" y="3957306"/>
            <a:ext cx="5400066" cy="1503469"/>
            <a:chOff x="6193104" y="989613"/>
            <a:chExt cx="5695444" cy="3792359"/>
          </a:xfrm>
        </p:grpSpPr>
        <p:sp>
          <p:nvSpPr>
            <p:cNvPr id="19" name="Título 1">
              <a:extLst>
                <a:ext uri="{FF2B5EF4-FFF2-40B4-BE49-F238E27FC236}">
                  <a16:creationId xmlns:a16="http://schemas.microsoft.com/office/drawing/2014/main" id="{B71825EB-A1CD-4E6F-9C1A-6387B68B61FD}"/>
                </a:ext>
              </a:extLst>
            </p:cNvPr>
            <p:cNvSpPr txBox="1">
              <a:spLocks/>
            </p:cNvSpPr>
            <p:nvPr/>
          </p:nvSpPr>
          <p:spPr>
            <a:xfrm>
              <a:off x="6193104" y="1003062"/>
              <a:ext cx="5695444" cy="3778910"/>
            </a:xfrm>
            <a:prstGeom prst="rect">
              <a:avLst/>
            </a:prstGeom>
            <a:noFill/>
            <a:ln w="38100">
              <a:solidFill>
                <a:srgbClr val="007BC0"/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ES" sz="2400" b="1" dirty="0">
                <a:solidFill>
                  <a:srgbClr val="007BC0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0" name="Título 1">
              <a:extLst>
                <a:ext uri="{FF2B5EF4-FFF2-40B4-BE49-F238E27FC236}">
                  <a16:creationId xmlns:a16="http://schemas.microsoft.com/office/drawing/2014/main" id="{E72C22B6-A7D9-4AE2-B972-BA06704BC571}"/>
                </a:ext>
              </a:extLst>
            </p:cNvPr>
            <p:cNvSpPr txBox="1">
              <a:spLocks/>
            </p:cNvSpPr>
            <p:nvPr/>
          </p:nvSpPr>
          <p:spPr>
            <a:xfrm>
              <a:off x="6193104" y="989613"/>
              <a:ext cx="5695444" cy="667926"/>
            </a:xfrm>
            <a:prstGeom prst="rect">
              <a:avLst/>
            </a:prstGeom>
            <a:solidFill>
              <a:srgbClr val="007BC0"/>
            </a:solidFill>
            <a:ln>
              <a:solidFill>
                <a:srgbClr val="007BC0"/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a-ES" sz="1400" dirty="0">
                  <a:solidFill>
                    <a:schemeClr val="bg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Conclusions</a:t>
              </a:r>
              <a:endParaRPr lang="es-ES" sz="18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BE68D134-3D87-48F9-A3C9-08A383CC8B82}"/>
              </a:ext>
            </a:extLst>
          </p:cNvPr>
          <p:cNvGrpSpPr/>
          <p:nvPr/>
        </p:nvGrpSpPr>
        <p:grpSpPr>
          <a:xfrm>
            <a:off x="400556" y="5559228"/>
            <a:ext cx="11487992" cy="1178740"/>
            <a:chOff x="6193104" y="994496"/>
            <a:chExt cx="5695444" cy="3787476"/>
          </a:xfrm>
        </p:grpSpPr>
        <p:sp>
          <p:nvSpPr>
            <p:cNvPr id="22" name="Título 1">
              <a:extLst>
                <a:ext uri="{FF2B5EF4-FFF2-40B4-BE49-F238E27FC236}">
                  <a16:creationId xmlns:a16="http://schemas.microsoft.com/office/drawing/2014/main" id="{C3DF1FB1-C240-4215-B074-269766109E90}"/>
                </a:ext>
              </a:extLst>
            </p:cNvPr>
            <p:cNvSpPr txBox="1">
              <a:spLocks/>
            </p:cNvSpPr>
            <p:nvPr/>
          </p:nvSpPr>
          <p:spPr>
            <a:xfrm>
              <a:off x="6193104" y="1003062"/>
              <a:ext cx="5695444" cy="3778910"/>
            </a:xfrm>
            <a:prstGeom prst="rect">
              <a:avLst/>
            </a:prstGeom>
            <a:noFill/>
            <a:ln w="38100">
              <a:solidFill>
                <a:srgbClr val="007BC0"/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s-ES" sz="2400" b="1" dirty="0">
                <a:solidFill>
                  <a:srgbClr val="007BC0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3" name="Título 1">
              <a:extLst>
                <a:ext uri="{FF2B5EF4-FFF2-40B4-BE49-F238E27FC236}">
                  <a16:creationId xmlns:a16="http://schemas.microsoft.com/office/drawing/2014/main" id="{B27CCF7C-15AD-492F-93E6-E2B453A33D3E}"/>
                </a:ext>
              </a:extLst>
            </p:cNvPr>
            <p:cNvSpPr txBox="1">
              <a:spLocks/>
            </p:cNvSpPr>
            <p:nvPr/>
          </p:nvSpPr>
          <p:spPr>
            <a:xfrm>
              <a:off x="6193104" y="994496"/>
              <a:ext cx="5695444" cy="897836"/>
            </a:xfrm>
            <a:prstGeom prst="rect">
              <a:avLst/>
            </a:prstGeom>
            <a:solidFill>
              <a:srgbClr val="007BC0"/>
            </a:solidFill>
            <a:ln>
              <a:solidFill>
                <a:srgbClr val="007BC0"/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a-ES" sz="1400" dirty="0">
                  <a:solidFill>
                    <a:schemeClr val="bg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Referències</a:t>
              </a:r>
              <a:endParaRPr lang="es-ES" sz="18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DBA94A6-FA34-4252-AFB4-BB9ED108D3A9}"/>
              </a:ext>
            </a:extLst>
          </p:cNvPr>
          <p:cNvSpPr txBox="1"/>
          <p:nvPr/>
        </p:nvSpPr>
        <p:spPr>
          <a:xfrm>
            <a:off x="400556" y="1027512"/>
            <a:ext cx="5987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Helvetica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12</a:t>
            </a:r>
          </a:p>
          <a:p>
            <a:pPr algn="just"/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No cal </a:t>
            </a:r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omplir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tot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l’espai</a:t>
            </a:r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CAT/CAS/ANG</a:t>
            </a:r>
          </a:p>
          <a:p>
            <a:pPr algn="just"/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Mida figures de 5 x 5 cm</a:t>
            </a:r>
          </a:p>
          <a:p>
            <a:pPr algn="just"/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Incloure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llegenda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en les figures </a:t>
            </a:r>
          </a:p>
          <a:p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E2FAADF-3AD6-43C1-8E4C-F246554540D4}"/>
              </a:ext>
            </a:extLst>
          </p:cNvPr>
          <p:cNvSpPr txBox="1"/>
          <p:nvPr/>
        </p:nvSpPr>
        <p:spPr>
          <a:xfrm>
            <a:off x="6488482" y="1029119"/>
            <a:ext cx="5302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Helvetica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12</a:t>
            </a:r>
          </a:p>
          <a:p>
            <a:pPr algn="just"/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No cal </a:t>
            </a:r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omplir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tot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l’espai</a:t>
            </a:r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CAT/CAS/ANG</a:t>
            </a:r>
          </a:p>
          <a:p>
            <a:pPr algn="just"/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C3716B1-D909-4DD9-9C7E-5EF2A594FA9A}"/>
              </a:ext>
            </a:extLst>
          </p:cNvPr>
          <p:cNvSpPr txBox="1"/>
          <p:nvPr/>
        </p:nvSpPr>
        <p:spPr>
          <a:xfrm>
            <a:off x="7881642" y="4247927"/>
            <a:ext cx="1750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DF07F644-720D-41E0-8F67-81A84F20E009}"/>
              </a:ext>
            </a:extLst>
          </p:cNvPr>
          <p:cNvSpPr txBox="1"/>
          <p:nvPr/>
        </p:nvSpPr>
        <p:spPr>
          <a:xfrm>
            <a:off x="400556" y="5843985"/>
            <a:ext cx="114879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ca-ES" sz="1000" dirty="0">
                <a:latin typeface="Helvetica" panose="020B0604020202020204" pitchFamily="34" charset="0"/>
                <a:cs typeface="Helvetica" panose="020B0604020202020204" pitchFamily="34" charset="0"/>
              </a:rPr>
              <a:t>H</a:t>
            </a:r>
            <a:r>
              <a:rPr lang="es-ES" sz="1000" dirty="0" err="1">
                <a:latin typeface="Helvetica" panose="020B0604020202020204" pitchFamily="34" charset="0"/>
                <a:cs typeface="Helvetica" panose="020B0604020202020204" pitchFamily="34" charset="0"/>
              </a:rPr>
              <a:t>elvetica</a:t>
            </a:r>
            <a:r>
              <a:rPr lang="es-ES" sz="1000" dirty="0">
                <a:latin typeface="Helvetica" panose="020B0604020202020204" pitchFamily="34" charset="0"/>
                <a:cs typeface="Helvetica" panose="020B0604020202020204" pitchFamily="34" charset="0"/>
              </a:rPr>
              <a:t> 10</a:t>
            </a:r>
          </a:p>
          <a:p>
            <a:pPr marL="228600" indent="-228600">
              <a:buFontTx/>
              <a:buAutoNum type="arabicPeriod"/>
            </a:pPr>
            <a:r>
              <a:rPr lang="ca-ES" sz="1000" dirty="0">
                <a:latin typeface="Helvetica" panose="020B0604020202020204" pitchFamily="34" charset="0"/>
                <a:cs typeface="Helvetica" panose="020B0604020202020204" pitchFamily="34" charset="0"/>
              </a:rPr>
              <a:t>H</a:t>
            </a:r>
            <a:r>
              <a:rPr lang="es-ES" sz="1000" dirty="0" err="1">
                <a:latin typeface="Helvetica" panose="020B0604020202020204" pitchFamily="34" charset="0"/>
                <a:cs typeface="Helvetica" panose="020B0604020202020204" pitchFamily="34" charset="0"/>
              </a:rPr>
              <a:t>elvetica</a:t>
            </a:r>
            <a:r>
              <a:rPr lang="es-ES" sz="1000" dirty="0">
                <a:latin typeface="Helvetica" panose="020B0604020202020204" pitchFamily="34" charset="0"/>
                <a:cs typeface="Helvetica" panose="020B0604020202020204" pitchFamily="34" charset="0"/>
              </a:rPr>
              <a:t> 10</a:t>
            </a:r>
          </a:p>
          <a:p>
            <a:pPr marL="228600" indent="-228600">
              <a:buFontTx/>
              <a:buAutoNum type="arabicPeriod"/>
            </a:pPr>
            <a:r>
              <a:rPr lang="ca-ES" sz="1000" dirty="0">
                <a:latin typeface="Helvetica" panose="020B0604020202020204" pitchFamily="34" charset="0"/>
                <a:cs typeface="Helvetica" panose="020B0604020202020204" pitchFamily="34" charset="0"/>
              </a:rPr>
              <a:t>H</a:t>
            </a:r>
            <a:r>
              <a:rPr lang="es-ES" sz="1000" dirty="0" err="1">
                <a:latin typeface="Helvetica" panose="020B0604020202020204" pitchFamily="34" charset="0"/>
                <a:cs typeface="Helvetica" panose="020B0604020202020204" pitchFamily="34" charset="0"/>
              </a:rPr>
              <a:t>elvetica</a:t>
            </a:r>
            <a:r>
              <a:rPr lang="es-ES" sz="1000" dirty="0">
                <a:latin typeface="Helvetica" panose="020B0604020202020204" pitchFamily="34" charset="0"/>
                <a:cs typeface="Helvetica" panose="020B0604020202020204" pitchFamily="34" charset="0"/>
              </a:rPr>
              <a:t> 10</a:t>
            </a:r>
            <a:endParaRPr lang="ca-ES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indent="-228600">
              <a:buFontTx/>
              <a:buAutoNum type="arabicPeriod"/>
            </a:pPr>
            <a:r>
              <a:rPr lang="ca-ES" sz="1000" dirty="0">
                <a:latin typeface="Helvetica" panose="020B0604020202020204" pitchFamily="34" charset="0"/>
                <a:cs typeface="Helvetica" panose="020B0604020202020204" pitchFamily="34" charset="0"/>
              </a:rPr>
              <a:t>H</a:t>
            </a:r>
            <a:r>
              <a:rPr lang="es-ES" sz="1000" dirty="0" err="1">
                <a:latin typeface="Helvetica" panose="020B0604020202020204" pitchFamily="34" charset="0"/>
                <a:cs typeface="Helvetica" panose="020B0604020202020204" pitchFamily="34" charset="0"/>
              </a:rPr>
              <a:t>elvetica</a:t>
            </a:r>
            <a:r>
              <a:rPr lang="es-ES" sz="1000" dirty="0">
                <a:latin typeface="Helvetica" panose="020B0604020202020204" pitchFamily="34" charset="0"/>
                <a:cs typeface="Helvetica" panose="020B0604020202020204" pitchFamily="34" charset="0"/>
              </a:rPr>
              <a:t> 10</a:t>
            </a:r>
            <a:endParaRPr lang="ca-ES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indent="-228600">
              <a:buFontTx/>
              <a:buAutoNum type="arabicPeriod"/>
            </a:pPr>
            <a:r>
              <a:rPr lang="ca-ES" sz="1000" dirty="0">
                <a:latin typeface="Helvetica" panose="020B0604020202020204" pitchFamily="34" charset="0"/>
                <a:cs typeface="Helvetica" panose="020B0604020202020204" pitchFamily="34" charset="0"/>
              </a:rPr>
              <a:t>H</a:t>
            </a:r>
            <a:r>
              <a:rPr lang="es-ES" sz="1000" dirty="0" err="1">
                <a:latin typeface="Helvetica" panose="020B0604020202020204" pitchFamily="34" charset="0"/>
                <a:cs typeface="Helvetica" panose="020B0604020202020204" pitchFamily="34" charset="0"/>
              </a:rPr>
              <a:t>elvetica</a:t>
            </a:r>
            <a:r>
              <a:rPr lang="es-ES" sz="1000" dirty="0">
                <a:latin typeface="Helvetica" panose="020B0604020202020204" pitchFamily="34" charset="0"/>
                <a:cs typeface="Helvetica" panose="020B0604020202020204" pitchFamily="34" charset="0"/>
              </a:rPr>
              <a:t> 10</a:t>
            </a:r>
            <a:endParaRPr lang="ca-ES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ca-ES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indent="-228600">
              <a:buAutoNum type="arabicPeriod"/>
            </a:pPr>
            <a:endParaRPr lang="ca-ES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EF915044-6300-4A62-B341-D4538E419C1C}"/>
              </a:ext>
            </a:extLst>
          </p:cNvPr>
          <p:cNvSpPr txBox="1"/>
          <p:nvPr/>
        </p:nvSpPr>
        <p:spPr>
          <a:xfrm>
            <a:off x="6488482" y="4256130"/>
            <a:ext cx="54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Helvetica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12</a:t>
            </a:r>
          </a:p>
          <a:p>
            <a:pPr algn="just"/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No cal </a:t>
            </a:r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omplir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tot</a:t>
            </a:r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ES" sz="1200" dirty="0" err="1">
                <a:latin typeface="Helvetica" panose="020B0604020202020204" pitchFamily="34" charset="0"/>
                <a:cs typeface="Helvetica" panose="020B0604020202020204" pitchFamily="34" charset="0"/>
              </a:rPr>
              <a:t>l’espai</a:t>
            </a:r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s-ES" sz="1200" dirty="0">
                <a:latin typeface="Helvetica" panose="020B0604020202020204" pitchFamily="34" charset="0"/>
                <a:cs typeface="Helvetica" panose="020B0604020202020204" pitchFamily="34" charset="0"/>
              </a:rPr>
              <a:t>CAT/CAS/ANG</a:t>
            </a:r>
          </a:p>
          <a:p>
            <a:pPr algn="just"/>
            <a:endParaRPr lang="es-E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68531BE4-0BBC-47AC-BA22-943EEDD99E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0" b="13394"/>
          <a:stretch/>
        </p:blipFill>
        <p:spPr>
          <a:xfrm>
            <a:off x="2676631" y="99862"/>
            <a:ext cx="2036348" cy="449400"/>
          </a:xfrm>
          <a:prstGeom prst="rect">
            <a:avLst/>
          </a:prstGeom>
        </p:spPr>
      </p:pic>
      <p:pic>
        <p:nvPicPr>
          <p:cNvPr id="33" name="Picture 4" descr="Facultat d'Òptica i Optometria de Terrassa | Terrassa">
            <a:extLst>
              <a:ext uri="{FF2B5EF4-FFF2-40B4-BE49-F238E27FC236}">
                <a16:creationId xmlns:a16="http://schemas.microsoft.com/office/drawing/2014/main" id="{6595DE7E-AB58-4917-83B5-717EBF5DA2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0" t="16305" r="29356" b="16876"/>
          <a:stretch/>
        </p:blipFill>
        <p:spPr bwMode="auto">
          <a:xfrm>
            <a:off x="4712979" y="114534"/>
            <a:ext cx="493346" cy="45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FOOT-Facultat d'Òptica i Optometria de Terrassa - Terrassa Tria Futur">
            <a:extLst>
              <a:ext uri="{FF2B5EF4-FFF2-40B4-BE49-F238E27FC236}">
                <a16:creationId xmlns:a16="http://schemas.microsoft.com/office/drawing/2014/main" id="{59D2AF3F-23DD-43A4-8244-ED61E52854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01" b="32409"/>
          <a:stretch/>
        </p:blipFill>
        <p:spPr bwMode="auto">
          <a:xfrm>
            <a:off x="400556" y="99862"/>
            <a:ext cx="2275192" cy="4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2521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133</Words>
  <Application>Microsoft Office PowerPoint</Application>
  <PresentationFormat>Panorámica</PresentationFormat>
  <Paragraphs>43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Times New Roman</vt:lpstr>
      <vt:lpstr>Tema de Office</vt:lpstr>
      <vt:lpstr>Títol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</dc:title>
  <dc:creator>marc.argiles@upc-ct.upc.edu</dc:creator>
  <cp:lastModifiedBy>marc.argiles@upc-ct.upc.edu</cp:lastModifiedBy>
  <cp:revision>16</cp:revision>
  <dcterms:created xsi:type="dcterms:W3CDTF">2023-12-20T20:18:14Z</dcterms:created>
  <dcterms:modified xsi:type="dcterms:W3CDTF">2024-01-29T21:04:16Z</dcterms:modified>
</cp:coreProperties>
</file>