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122525" cy="21386800"/>
  <p:notesSz cx="6662738" cy="9926638"/>
  <p:defaultTextStyle>
    <a:defPPr>
      <a:defRPr lang="es-ES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629" y="1296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2"/>
          </a:xfrm>
          <a:prstGeom prst="rect">
            <a:avLst/>
          </a:prstGeom>
        </p:spPr>
        <p:txBody>
          <a:bodyPr vert="horz" lIns="94789" tIns="47394" rIns="94789" bIns="473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6332"/>
          </a:xfrm>
          <a:prstGeom prst="rect">
            <a:avLst/>
          </a:prstGeom>
        </p:spPr>
        <p:txBody>
          <a:bodyPr vert="horz" lIns="94789" tIns="47394" rIns="94789" bIns="47394" rtlCol="0"/>
          <a:lstStyle>
            <a:lvl1pPr algn="r">
              <a:defRPr sz="1200"/>
            </a:lvl1pPr>
          </a:lstStyle>
          <a:p>
            <a:fld id="{499FA55C-E798-4472-B80E-035CBA680B3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16125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9" tIns="47394" rIns="94789" bIns="4739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4789" tIns="47394" rIns="94789" bIns="473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4789" tIns="47394" rIns="94789" bIns="473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6332"/>
          </a:xfrm>
          <a:prstGeom prst="rect">
            <a:avLst/>
          </a:prstGeom>
        </p:spPr>
        <p:txBody>
          <a:bodyPr vert="horz" lIns="94789" tIns="47394" rIns="94789" bIns="47394" rtlCol="0" anchor="b"/>
          <a:lstStyle>
            <a:lvl1pPr algn="r">
              <a:defRPr sz="1200"/>
            </a:lvl1pPr>
          </a:lstStyle>
          <a:p>
            <a:fld id="{3F86F0A2-1956-49CE-AEB8-A70D76F4391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6F0A2-1956-49CE-AEB8-A70D76F4391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34190" y="6643773"/>
            <a:ext cx="12854146" cy="45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8379" y="12119188"/>
            <a:ext cx="10585768" cy="5465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5642657" y="1886199"/>
            <a:ext cx="7957703" cy="4023886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69546" y="1886199"/>
            <a:ext cx="23621070" cy="4023886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4576" y="13743002"/>
            <a:ext cx="12854146" cy="4247655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94576" y="9064641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69546" y="11005295"/>
            <a:ext cx="15789386" cy="311197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7810975" y="11005295"/>
            <a:ext cx="15789386" cy="311197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6126" y="4787279"/>
            <a:ext cx="6681742" cy="199510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2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682034" y="4787279"/>
            <a:ext cx="6684366" cy="199510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127" y="851511"/>
            <a:ext cx="4975207" cy="362387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12488" y="851514"/>
            <a:ext cx="8453911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56127" y="4475388"/>
            <a:ext cx="4975207" cy="14629166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64120" y="14970759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64120" y="1910951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964120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6126" y="4990257"/>
            <a:ext cx="13610273" cy="14114299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56127" y="19822398"/>
            <a:ext cx="3528589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D62E-1E68-4527-9AA3-DFE52E47ABCF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166863" y="19822398"/>
            <a:ext cx="4788800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837810" y="19822398"/>
            <a:ext cx="3528589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2A86-7279-44B4-9239-05A42C6A4B3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0462" y="2196456"/>
            <a:ext cx="1296144" cy="4680520"/>
          </a:xfrm>
        </p:spPr>
        <p:txBody>
          <a:bodyPr vert="vert270">
            <a:normAutofit fontScale="90000"/>
          </a:bodyPr>
          <a:lstStyle/>
          <a:p>
            <a:r>
              <a:rPr lang="es-ES" sz="66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Novembre</a:t>
            </a:r>
            <a:r>
              <a:rPr lang="es-ES" sz="6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11</a:t>
            </a:r>
            <a:endParaRPr lang="es-ES" sz="6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6926" y="324248"/>
            <a:ext cx="10363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upc_color_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478" y="540272"/>
            <a:ext cx="4059936" cy="899160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60462" y="1476376"/>
            <a:ext cx="8208912" cy="1008112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 fontScale="90000" lnSpcReduction="20000"/>
          </a:bodyPr>
          <a:lstStyle/>
          <a:p>
            <a:pPr marL="0" marR="0" lvl="0" indent="0" algn="ctr" defTabSz="20862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PROFESSORS VISITANTS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656606" y="2340472"/>
            <a:ext cx="12817424" cy="3024336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7" name="16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0622" y="6588944"/>
            <a:ext cx="720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17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8614" y="10549384"/>
            <a:ext cx="720000" cy="78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/>
          <p:cNvPicPr/>
          <p:nvPr/>
        </p:nvPicPr>
        <p:blipFill>
          <a:blip r:embed="rId7" cstate="print"/>
          <a:srcRect l="74592"/>
          <a:stretch>
            <a:fillRect/>
          </a:stretch>
        </p:blipFill>
        <p:spPr bwMode="auto">
          <a:xfrm>
            <a:off x="1800622" y="15157896"/>
            <a:ext cx="1008112" cy="105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0622" y="2844528"/>
            <a:ext cx="720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CuadroTexto"/>
          <p:cNvSpPr txBox="1"/>
          <p:nvPr/>
        </p:nvSpPr>
        <p:spPr>
          <a:xfrm>
            <a:off x="2664718" y="2628504"/>
            <a:ext cx="118093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Vivianne</a:t>
            </a:r>
            <a:r>
              <a:rPr lang="es-ES" dirty="0" smtClean="0"/>
              <a:t> de </a:t>
            </a:r>
            <a:r>
              <a:rPr lang="es-ES" dirty="0" err="1" smtClean="0"/>
              <a:t>Vries</a:t>
            </a:r>
            <a:r>
              <a:rPr lang="es-ES" dirty="0" smtClean="0"/>
              <a:t> </a:t>
            </a:r>
            <a:r>
              <a:rPr lang="es-ES" sz="2800" dirty="0" smtClean="0"/>
              <a:t>Diplomada en </a:t>
            </a:r>
            <a:r>
              <a:rPr lang="es-ES" sz="2800" dirty="0" err="1" smtClean="0"/>
              <a:t>òptica</a:t>
            </a:r>
            <a:r>
              <a:rPr lang="es-ES" sz="2800" dirty="0" smtClean="0"/>
              <a:t> i </a:t>
            </a:r>
            <a:r>
              <a:rPr lang="es-ES" sz="2800" dirty="0" err="1" smtClean="0"/>
              <a:t>optometria</a:t>
            </a:r>
            <a:r>
              <a:rPr lang="es-ES" sz="2800" dirty="0" smtClean="0"/>
              <a:t>. </a:t>
            </a:r>
            <a:r>
              <a:rPr lang="es-ES" sz="2800" dirty="0" err="1" smtClean="0"/>
              <a:t>Assessora</a:t>
            </a:r>
            <a:r>
              <a:rPr lang="es-ES" sz="2800" dirty="0" smtClean="0"/>
              <a:t> de </a:t>
            </a:r>
            <a:r>
              <a:rPr lang="es-ES" sz="2800" dirty="0" err="1" smtClean="0"/>
              <a:t>Ciba</a:t>
            </a:r>
            <a:r>
              <a:rPr lang="es-ES" sz="2800" dirty="0" smtClean="0"/>
              <a:t> </a:t>
            </a:r>
            <a:r>
              <a:rPr lang="es-ES" sz="2800" dirty="0" err="1" smtClean="0"/>
              <a:t>Vision</a:t>
            </a:r>
            <a:r>
              <a:rPr lang="es-ES" sz="2800" dirty="0" smtClean="0"/>
              <a:t>, </a:t>
            </a:r>
            <a:r>
              <a:rPr lang="es-ES" sz="2800" dirty="0" err="1" smtClean="0"/>
              <a:t>Zeiss</a:t>
            </a:r>
            <a:r>
              <a:rPr lang="es-ES" sz="2800" dirty="0" smtClean="0"/>
              <a:t> i Hoya. </a:t>
            </a:r>
            <a:r>
              <a:rPr lang="es-ES" sz="2800" dirty="0" err="1" smtClean="0"/>
              <a:t>Professora</a:t>
            </a:r>
            <a:r>
              <a:rPr lang="es-ES" sz="2800" dirty="0" smtClean="0"/>
              <a:t> al </a:t>
            </a:r>
            <a:r>
              <a:rPr lang="es-ES" sz="2800" dirty="0" err="1" smtClean="0"/>
              <a:t>grau</a:t>
            </a:r>
            <a:r>
              <a:rPr lang="es-ES" sz="2800" dirty="0" smtClean="0"/>
              <a:t> </a:t>
            </a:r>
            <a:r>
              <a:rPr lang="es-ES" sz="2800" dirty="0" err="1" smtClean="0"/>
              <a:t>d’òptica</a:t>
            </a:r>
            <a:r>
              <a:rPr lang="es-ES" sz="2800" dirty="0" smtClean="0"/>
              <a:t> i </a:t>
            </a:r>
            <a:r>
              <a:rPr lang="es-ES" sz="2800" dirty="0" err="1" smtClean="0"/>
              <a:t>optometria</a:t>
            </a:r>
            <a:r>
              <a:rPr lang="es-ES" sz="2800" dirty="0" smtClean="0"/>
              <a:t> de la </a:t>
            </a:r>
            <a:r>
              <a:rPr lang="es-ES" sz="2800" dirty="0" err="1" smtClean="0"/>
              <a:t>Hogescholl</a:t>
            </a:r>
            <a:r>
              <a:rPr lang="es-ES" sz="2800" dirty="0" smtClean="0"/>
              <a:t> </a:t>
            </a:r>
            <a:r>
              <a:rPr lang="es-ES" sz="2800" dirty="0" err="1" smtClean="0"/>
              <a:t>Universiteit</a:t>
            </a:r>
            <a:r>
              <a:rPr lang="es-ES" sz="2800" dirty="0" smtClean="0"/>
              <a:t> </a:t>
            </a:r>
            <a:r>
              <a:rPr lang="es-ES" sz="2800" dirty="0" err="1" smtClean="0"/>
              <a:t>Brussel</a:t>
            </a:r>
            <a:r>
              <a:rPr lang="es-ES" sz="2800" dirty="0" smtClean="0"/>
              <a:t> ( </a:t>
            </a:r>
            <a:r>
              <a:rPr lang="es-ES" sz="2800" dirty="0" err="1" smtClean="0"/>
              <a:t>Bèlgica</a:t>
            </a:r>
            <a:r>
              <a:rPr lang="es-ES" sz="2800" dirty="0" smtClean="0"/>
              <a:t>)</a:t>
            </a:r>
          </a:p>
          <a:p>
            <a:endParaRPr lang="es-ES" sz="2800" dirty="0"/>
          </a:p>
          <a:p>
            <a:r>
              <a:rPr lang="es-ES" sz="2000" dirty="0" err="1" smtClean="0"/>
              <a:t>Dimecres</a:t>
            </a:r>
            <a:r>
              <a:rPr lang="es-ES" sz="2000" dirty="0" smtClean="0"/>
              <a:t> 2 </a:t>
            </a:r>
            <a:r>
              <a:rPr lang="es-ES" sz="2000" dirty="0" err="1" smtClean="0"/>
              <a:t>Nov</a:t>
            </a:r>
            <a:r>
              <a:rPr lang="es-ES" sz="2000" dirty="0" smtClean="0"/>
              <a:t> de 9-11:  </a:t>
            </a:r>
            <a:r>
              <a:rPr lang="es-ES" sz="2000" b="1" dirty="0" smtClean="0"/>
              <a:t>New </a:t>
            </a:r>
            <a:r>
              <a:rPr lang="es-ES" sz="2000" b="1" dirty="0" err="1" smtClean="0"/>
              <a:t>spectacles</a:t>
            </a:r>
            <a:r>
              <a:rPr lang="es-ES" sz="2000" b="1" dirty="0" smtClean="0"/>
              <a:t> and </a:t>
            </a:r>
            <a:r>
              <a:rPr lang="es-ES" sz="2000" b="1" dirty="0" err="1" smtClean="0"/>
              <a:t>complains</a:t>
            </a:r>
            <a:endParaRPr lang="es-ES" sz="2000" b="1" dirty="0"/>
          </a:p>
          <a:p>
            <a:r>
              <a:rPr lang="es-ES" sz="2000" dirty="0" err="1" smtClean="0"/>
              <a:t>Dijous</a:t>
            </a:r>
            <a:r>
              <a:rPr lang="es-ES" sz="2000" dirty="0" smtClean="0"/>
              <a:t> 3 </a:t>
            </a:r>
            <a:r>
              <a:rPr lang="es-ES" sz="2000" dirty="0" err="1" smtClean="0"/>
              <a:t>Nov</a:t>
            </a:r>
            <a:r>
              <a:rPr lang="es-ES" sz="2000" dirty="0" smtClean="0"/>
              <a:t> de 11-12 :     </a:t>
            </a:r>
            <a:r>
              <a:rPr lang="es-ES" sz="2000" b="1" dirty="0" err="1" smtClean="0"/>
              <a:t>Multidisciplinarity</a:t>
            </a:r>
            <a:r>
              <a:rPr lang="es-ES" sz="2000" b="1" dirty="0" smtClean="0"/>
              <a:t>.</a:t>
            </a:r>
          </a:p>
          <a:p>
            <a:endParaRPr lang="es-ES" sz="2000" b="1" dirty="0" smtClean="0"/>
          </a:p>
          <a:p>
            <a:endParaRPr lang="es-ES" sz="2000" b="1" dirty="0"/>
          </a:p>
          <a:p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448694" y="10045328"/>
            <a:ext cx="1173730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 smtClean="0"/>
              <a:t>Alison</a:t>
            </a:r>
            <a:r>
              <a:rPr lang="ca-ES" dirty="0" smtClean="0"/>
              <a:t> </a:t>
            </a:r>
            <a:r>
              <a:rPr lang="ca-ES" dirty="0" err="1" smtClean="0"/>
              <a:t>Binns</a:t>
            </a:r>
            <a:r>
              <a:rPr lang="es-ES" dirty="0"/>
              <a:t> </a:t>
            </a:r>
            <a:r>
              <a:rPr lang="es-ES" sz="2800" dirty="0" err="1" smtClean="0"/>
              <a:t>Dra</a:t>
            </a:r>
            <a:r>
              <a:rPr lang="es-ES" sz="2800" dirty="0" smtClean="0"/>
              <a:t> en </a:t>
            </a:r>
            <a:r>
              <a:rPr lang="es-ES" sz="2800" dirty="0" err="1" smtClean="0"/>
              <a:t>Optometria</a:t>
            </a:r>
            <a:r>
              <a:rPr lang="es-ES" sz="2800" dirty="0" smtClean="0"/>
              <a:t> </a:t>
            </a:r>
            <a:r>
              <a:rPr lang="es-ES" sz="2800" dirty="0"/>
              <a:t>i </a:t>
            </a:r>
            <a:r>
              <a:rPr lang="es-ES" sz="2800" dirty="0" err="1"/>
              <a:t>ciències</a:t>
            </a:r>
            <a:r>
              <a:rPr lang="es-ES" sz="2800" dirty="0"/>
              <a:t> de la </a:t>
            </a:r>
            <a:r>
              <a:rPr lang="es-ES" sz="2800" dirty="0" err="1"/>
              <a:t>visió</a:t>
            </a:r>
            <a:r>
              <a:rPr lang="es-ES" sz="2800" dirty="0"/>
              <a:t> </a:t>
            </a:r>
            <a:r>
              <a:rPr lang="es-ES" sz="2800" dirty="0" smtClean="0"/>
              <a:t>per la </a:t>
            </a:r>
            <a:r>
              <a:rPr lang="es-ES" sz="2800" dirty="0"/>
              <a:t>Cardiff </a:t>
            </a:r>
            <a:r>
              <a:rPr lang="es-ES" sz="2800" dirty="0" err="1" smtClean="0"/>
              <a:t>University</a:t>
            </a:r>
            <a:r>
              <a:rPr lang="es-ES" sz="2800" dirty="0" smtClean="0"/>
              <a:t> (RU)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actualment</a:t>
            </a:r>
            <a:r>
              <a:rPr lang="es-ES" sz="2800" dirty="0" smtClean="0"/>
              <a:t> </a:t>
            </a:r>
            <a:r>
              <a:rPr lang="es-ES" sz="2800" dirty="0" err="1" smtClean="0"/>
              <a:t>és</a:t>
            </a:r>
            <a:r>
              <a:rPr lang="es-ES" sz="2800" dirty="0" smtClean="0"/>
              <a:t> </a:t>
            </a:r>
            <a:r>
              <a:rPr lang="es-ES" sz="2800" dirty="0" err="1" smtClean="0"/>
              <a:t>professora</a:t>
            </a:r>
            <a:endParaRPr lang="es-ES" sz="2800" dirty="0" smtClean="0"/>
          </a:p>
          <a:p>
            <a:endParaRPr lang="ca-ES" sz="2000" dirty="0" smtClean="0"/>
          </a:p>
          <a:p>
            <a:r>
              <a:rPr lang="ca-ES" sz="2000" dirty="0" smtClean="0"/>
              <a:t>Dilluns 7 </a:t>
            </a:r>
            <a:r>
              <a:rPr lang="ca-ES" sz="2000" dirty="0" err="1" smtClean="0"/>
              <a:t>Nov</a:t>
            </a:r>
            <a:r>
              <a:rPr lang="ca-ES" sz="2000" dirty="0" smtClean="0"/>
              <a:t> 16-17:	  </a:t>
            </a:r>
            <a:r>
              <a:rPr lang="ca-ES" sz="2000" b="1" dirty="0" err="1" smtClean="0"/>
              <a:t>Dark</a:t>
            </a:r>
            <a:r>
              <a:rPr lang="ca-ES" sz="2000" b="1" dirty="0" smtClean="0"/>
              <a:t> </a:t>
            </a:r>
            <a:r>
              <a:rPr lang="ca-ES" sz="2000" b="1" dirty="0" err="1" smtClean="0"/>
              <a:t>adaptation</a:t>
            </a:r>
            <a:r>
              <a:rPr lang="ca-ES" sz="2000" b="1" dirty="0" smtClean="0"/>
              <a:t>: </a:t>
            </a:r>
            <a:r>
              <a:rPr lang="ca-ES" sz="2000" b="1" dirty="0" err="1" smtClean="0"/>
              <a:t>physiology</a:t>
            </a:r>
            <a:r>
              <a:rPr lang="ca-ES" sz="2000" b="1" dirty="0" smtClean="0"/>
              <a:t> and </a:t>
            </a:r>
            <a:r>
              <a:rPr lang="ca-ES" sz="2000" b="1" dirty="0" err="1" smtClean="0"/>
              <a:t>clinical</a:t>
            </a:r>
            <a:r>
              <a:rPr lang="ca-ES" sz="2000" b="1" dirty="0" smtClean="0"/>
              <a:t> </a:t>
            </a:r>
            <a:r>
              <a:rPr lang="ca-ES" sz="2000" b="1" dirty="0" err="1" smtClean="0"/>
              <a:t>assessment</a:t>
            </a:r>
            <a:endParaRPr lang="ca-ES" sz="2000" b="1" dirty="0" smtClean="0"/>
          </a:p>
          <a:p>
            <a:r>
              <a:rPr lang="ca-ES" sz="2000" dirty="0" smtClean="0"/>
              <a:t>Dilluns 7 </a:t>
            </a:r>
            <a:r>
              <a:rPr lang="ca-ES" sz="2000" dirty="0" err="1"/>
              <a:t>N</a:t>
            </a:r>
            <a:r>
              <a:rPr lang="ca-ES" sz="2000" dirty="0" err="1" smtClean="0"/>
              <a:t>ov</a:t>
            </a:r>
            <a:r>
              <a:rPr lang="ca-ES" sz="2000" dirty="0" smtClean="0"/>
              <a:t> 17-18:	  </a:t>
            </a:r>
            <a:r>
              <a:rPr lang="ca-ES" sz="2000" b="1" dirty="0" smtClean="0"/>
              <a:t>Contrast </a:t>
            </a:r>
            <a:r>
              <a:rPr lang="ca-ES" sz="2000" b="1" dirty="0" err="1" smtClean="0"/>
              <a:t>sensitivity</a:t>
            </a:r>
            <a:r>
              <a:rPr lang="ca-ES" sz="2000" b="1" dirty="0" smtClean="0"/>
              <a:t>: </a:t>
            </a:r>
            <a:r>
              <a:rPr lang="ca-ES" sz="2000" b="1" dirty="0" err="1" smtClean="0"/>
              <a:t>physiology</a:t>
            </a:r>
            <a:r>
              <a:rPr lang="ca-ES" sz="2000" b="1" dirty="0" smtClean="0"/>
              <a:t> and </a:t>
            </a:r>
            <a:r>
              <a:rPr lang="ca-ES" sz="2000" b="1" dirty="0" err="1" smtClean="0"/>
              <a:t>clinical</a:t>
            </a:r>
            <a:r>
              <a:rPr lang="ca-ES" sz="2000" b="1" dirty="0" smtClean="0"/>
              <a:t> </a:t>
            </a:r>
            <a:r>
              <a:rPr lang="ca-ES" sz="2000" b="1" dirty="0" err="1" smtClean="0"/>
              <a:t>assessment</a:t>
            </a:r>
            <a:endParaRPr lang="es-ES" sz="2000" b="1" dirty="0" smtClean="0"/>
          </a:p>
          <a:p>
            <a:r>
              <a:rPr lang="ca-ES" sz="2000" dirty="0" smtClean="0"/>
              <a:t>Dimarts 8 </a:t>
            </a:r>
            <a:r>
              <a:rPr lang="ca-ES" sz="2000" dirty="0" err="1" smtClean="0"/>
              <a:t>Nov</a:t>
            </a:r>
            <a:r>
              <a:rPr lang="ca-ES" sz="2000" dirty="0" smtClean="0"/>
              <a:t> 8-10:	  </a:t>
            </a:r>
            <a:r>
              <a:rPr lang="ca-ES" sz="2000" b="1" dirty="0" smtClean="0"/>
              <a:t>Visual </a:t>
            </a:r>
            <a:r>
              <a:rPr lang="ca-ES" sz="2000" b="1" dirty="0" err="1" smtClean="0"/>
              <a:t>acuity</a:t>
            </a:r>
            <a:r>
              <a:rPr lang="ca-ES" sz="2000" b="1" dirty="0" smtClean="0"/>
              <a:t>: </a:t>
            </a:r>
            <a:r>
              <a:rPr lang="ca-ES" sz="2000" b="1" dirty="0" err="1" smtClean="0"/>
              <a:t>physiology</a:t>
            </a:r>
            <a:r>
              <a:rPr lang="ca-ES" sz="2000" b="1" dirty="0" smtClean="0"/>
              <a:t> and </a:t>
            </a:r>
            <a:r>
              <a:rPr lang="ca-ES" sz="2000" b="1" dirty="0" err="1" smtClean="0"/>
              <a:t>clinical</a:t>
            </a:r>
            <a:r>
              <a:rPr lang="ca-ES" sz="2000" b="1" dirty="0" smtClean="0"/>
              <a:t> </a:t>
            </a:r>
            <a:r>
              <a:rPr lang="ca-ES" sz="2000" b="1" dirty="0" err="1" smtClean="0"/>
              <a:t>assessment</a:t>
            </a:r>
            <a:r>
              <a:rPr lang="ca-ES" sz="2000" dirty="0" smtClean="0"/>
              <a:t>.  </a:t>
            </a:r>
            <a:endParaRPr lang="es-ES" sz="2000" dirty="0" smtClean="0"/>
          </a:p>
          <a:p>
            <a:r>
              <a:rPr lang="ca-ES" sz="2000" dirty="0" smtClean="0"/>
              <a:t>Dimarts 8 </a:t>
            </a:r>
            <a:r>
              <a:rPr lang="ca-ES" sz="2000" dirty="0" err="1" smtClean="0"/>
              <a:t>Nov</a:t>
            </a:r>
            <a:r>
              <a:rPr lang="ca-ES" sz="2000" dirty="0" smtClean="0"/>
              <a:t> 10-12: </a:t>
            </a:r>
            <a:r>
              <a:rPr lang="ca-ES" sz="2000" b="1" dirty="0" err="1" smtClean="0"/>
              <a:t>Age-related</a:t>
            </a:r>
            <a:r>
              <a:rPr lang="ca-ES" sz="2000" b="1" dirty="0" smtClean="0"/>
              <a:t> </a:t>
            </a:r>
            <a:r>
              <a:rPr lang="ca-ES" sz="2000" b="1" dirty="0"/>
              <a:t>macular </a:t>
            </a:r>
            <a:r>
              <a:rPr lang="ca-ES" sz="2000" b="1" dirty="0" err="1"/>
              <a:t>degeneration</a:t>
            </a:r>
            <a:r>
              <a:rPr lang="ca-ES" sz="2000" b="1" dirty="0"/>
              <a:t>: </a:t>
            </a:r>
            <a:r>
              <a:rPr lang="ca-ES" sz="2000" b="1" dirty="0" err="1"/>
              <a:t>detection</a:t>
            </a:r>
            <a:r>
              <a:rPr lang="ca-ES" sz="2000" b="1" dirty="0"/>
              <a:t>, </a:t>
            </a:r>
            <a:r>
              <a:rPr lang="ca-ES" sz="2000" b="1" dirty="0" err="1"/>
              <a:t>referral</a:t>
            </a:r>
            <a:r>
              <a:rPr lang="ca-ES" sz="2000" b="1" dirty="0"/>
              <a:t>  and</a:t>
            </a:r>
            <a:r>
              <a:rPr lang="en-GB" sz="2000" b="1" dirty="0"/>
              <a:t>  treatment</a:t>
            </a:r>
            <a:r>
              <a:rPr lang="en-GB" sz="2000" dirty="0"/>
              <a:t>. </a:t>
            </a:r>
            <a:endParaRPr lang="es-ES" sz="2000" dirty="0" smtClean="0"/>
          </a:p>
          <a:p>
            <a:r>
              <a:rPr lang="en-GB" sz="2000" dirty="0" err="1" smtClean="0"/>
              <a:t>Dijous</a:t>
            </a:r>
            <a:r>
              <a:rPr lang="en-GB" sz="2000" dirty="0" smtClean="0"/>
              <a:t> 10 Nov 12:14: </a:t>
            </a:r>
            <a:r>
              <a:rPr lang="en-GB" sz="2000" b="1" dirty="0" smtClean="0"/>
              <a:t>Advanced </a:t>
            </a:r>
            <a:r>
              <a:rPr lang="en-GB" sz="2000" b="1" dirty="0"/>
              <a:t>assessment of retinal structure and </a:t>
            </a:r>
            <a:r>
              <a:rPr lang="en-GB" sz="2000" b="1" dirty="0" smtClean="0"/>
              <a:t>function (including </a:t>
            </a:r>
            <a:r>
              <a:rPr lang="en-GB" sz="2000" b="1" dirty="0" err="1" smtClean="0"/>
              <a:t>electrophys</a:t>
            </a:r>
            <a:r>
              <a:rPr lang="en-GB" sz="2000" b="1" dirty="0" smtClean="0"/>
              <a:t>. </a:t>
            </a:r>
            <a:r>
              <a:rPr lang="en-GB" sz="2000" b="1" dirty="0"/>
              <a:t>and OCT) </a:t>
            </a:r>
            <a:endParaRPr lang="es-ES" sz="2000" b="1" dirty="0" smtClean="0"/>
          </a:p>
        </p:txBody>
      </p:sp>
      <p:sp>
        <p:nvSpPr>
          <p:cNvPr id="26" name="25 CuadroTexto"/>
          <p:cNvSpPr txBox="1"/>
          <p:nvPr/>
        </p:nvSpPr>
        <p:spPr>
          <a:xfrm>
            <a:off x="3024758" y="14509824"/>
            <a:ext cx="11449272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Sergio </a:t>
            </a:r>
            <a:r>
              <a:rPr lang="es-ES" dirty="0" err="1" smtClean="0"/>
              <a:t>Nascimento</a:t>
            </a:r>
            <a:r>
              <a:rPr lang="es-ES" dirty="0" smtClean="0"/>
              <a:t> </a:t>
            </a:r>
            <a:r>
              <a:rPr lang="ca-ES" sz="2800" dirty="0" err="1" smtClean="0"/>
              <a:t>Dr</a:t>
            </a:r>
            <a:r>
              <a:rPr lang="ca-ES" sz="2800" dirty="0" smtClean="0"/>
              <a:t> </a:t>
            </a:r>
            <a:r>
              <a:rPr lang="ca-ES" sz="2800" dirty="0"/>
              <a:t>en Ciències de color per la Universitat de </a:t>
            </a:r>
            <a:r>
              <a:rPr lang="ca-ES" sz="2800" dirty="0" err="1" smtClean="0"/>
              <a:t>Keele</a:t>
            </a:r>
            <a:r>
              <a:rPr lang="ca-ES" sz="2800" dirty="0" smtClean="0"/>
              <a:t> (RU). Professor a la llicenciatura d’optometria i ciències de la visió de la </a:t>
            </a:r>
            <a:r>
              <a:rPr lang="ca-ES" sz="2800" dirty="0" err="1" smtClean="0"/>
              <a:t>Universidade</a:t>
            </a:r>
            <a:r>
              <a:rPr lang="ca-ES" sz="2800" dirty="0" smtClean="0"/>
              <a:t> do </a:t>
            </a:r>
            <a:r>
              <a:rPr lang="ca-ES" sz="2800" dirty="0" err="1" smtClean="0"/>
              <a:t>Minho</a:t>
            </a:r>
            <a:r>
              <a:rPr lang="ca-ES" sz="2800" dirty="0" smtClean="0"/>
              <a:t> (Portugal)</a:t>
            </a:r>
            <a:endParaRPr lang="es-ES" sz="2800" dirty="0"/>
          </a:p>
          <a:p>
            <a:endParaRPr lang="es-ES" sz="2000" dirty="0" smtClean="0"/>
          </a:p>
          <a:p>
            <a:r>
              <a:rPr lang="es-ES" sz="2000" dirty="0" err="1" smtClean="0"/>
              <a:t>Dimarts</a:t>
            </a:r>
            <a:r>
              <a:rPr lang="es-ES" sz="2000" dirty="0" smtClean="0"/>
              <a:t> 29 </a:t>
            </a:r>
            <a:r>
              <a:rPr lang="es-ES" sz="2000" dirty="0" err="1" smtClean="0"/>
              <a:t>Nov</a:t>
            </a:r>
            <a:r>
              <a:rPr lang="es-ES" sz="2000" dirty="0" smtClean="0"/>
              <a:t>, </a:t>
            </a:r>
            <a:r>
              <a:rPr lang="es-ES" sz="2000" dirty="0" err="1" smtClean="0"/>
              <a:t>dimecres</a:t>
            </a:r>
            <a:r>
              <a:rPr lang="es-ES" sz="2000" dirty="0" smtClean="0"/>
              <a:t> 30 </a:t>
            </a:r>
            <a:r>
              <a:rPr lang="es-ES" sz="2000" dirty="0" err="1" smtClean="0"/>
              <a:t>Nov</a:t>
            </a:r>
            <a:r>
              <a:rPr lang="es-ES" sz="2000" dirty="0" smtClean="0"/>
              <a:t>  i </a:t>
            </a:r>
            <a:r>
              <a:rPr lang="es-ES" sz="2000" dirty="0" err="1" smtClean="0"/>
              <a:t>divendres</a:t>
            </a:r>
            <a:r>
              <a:rPr lang="es-ES" sz="2000" dirty="0" smtClean="0"/>
              <a:t> 2 Desembre de 9 a 12 . </a:t>
            </a:r>
          </a:p>
          <a:p>
            <a:r>
              <a:rPr lang="es-ES" sz="2000" b="1" dirty="0" smtClean="0"/>
              <a:t>Color </a:t>
            </a:r>
            <a:r>
              <a:rPr lang="es-ES" sz="2000" b="1" dirty="0" err="1"/>
              <a:t>technology</a:t>
            </a:r>
            <a:r>
              <a:rPr lang="es-ES" sz="2000" b="1" dirty="0"/>
              <a:t> and </a:t>
            </a:r>
            <a:r>
              <a:rPr lang="es-ES" sz="2000" b="1" dirty="0" err="1"/>
              <a:t>multispectral</a:t>
            </a:r>
            <a:r>
              <a:rPr lang="es-ES" sz="2000" b="1" dirty="0"/>
              <a:t> </a:t>
            </a:r>
            <a:r>
              <a:rPr lang="es-ES" sz="2000" b="1" dirty="0" err="1"/>
              <a:t>imaging</a:t>
            </a:r>
            <a:r>
              <a:rPr lang="es-ES" sz="2000" b="1" dirty="0"/>
              <a:t> </a:t>
            </a:r>
            <a:r>
              <a:rPr lang="es-ES" sz="2000" b="1" dirty="0" err="1"/>
              <a:t>science</a:t>
            </a:r>
            <a:r>
              <a:rPr lang="es-ES" sz="2000" b="1" dirty="0"/>
              <a:t>. </a:t>
            </a:r>
            <a:r>
              <a:rPr lang="es-ES" sz="2000" b="1" dirty="0" err="1"/>
              <a:t>Applications</a:t>
            </a:r>
            <a:r>
              <a:rPr lang="es-ES" sz="2000" b="1" dirty="0"/>
              <a:t> in </a:t>
            </a:r>
            <a:r>
              <a:rPr lang="es-ES" sz="2000" b="1" dirty="0" err="1"/>
              <a:t>health</a:t>
            </a:r>
            <a:r>
              <a:rPr lang="es-ES" sz="2000" b="1" dirty="0"/>
              <a:t>, art and </a:t>
            </a:r>
            <a:r>
              <a:rPr lang="es-ES" sz="2000" b="1" dirty="0" err="1" smtClean="0"/>
              <a:t>industry</a:t>
            </a:r>
            <a:r>
              <a:rPr lang="es-ES" sz="2000" b="1" dirty="0" smtClean="0"/>
              <a:t>.</a:t>
            </a:r>
            <a:endParaRPr lang="es-ES" sz="2000" b="1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1656606" y="6012880"/>
            <a:ext cx="12745416" cy="3312368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 redondeado"/>
          <p:cNvSpPr/>
          <p:nvPr/>
        </p:nvSpPr>
        <p:spPr>
          <a:xfrm>
            <a:off x="1656606" y="9973320"/>
            <a:ext cx="12745416" cy="3456384"/>
          </a:xfrm>
          <a:prstGeom prst="roundRect">
            <a:avLst>
              <a:gd name="adj" fmla="val 14731"/>
            </a:avLst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 redondeado"/>
          <p:cNvSpPr/>
          <p:nvPr/>
        </p:nvSpPr>
        <p:spPr>
          <a:xfrm>
            <a:off x="1728614" y="14149784"/>
            <a:ext cx="12673408" cy="3096344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5761062" y="18398256"/>
            <a:ext cx="8712968" cy="2376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5833070" y="18614280"/>
            <a:ext cx="853294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Aquestes conferències s’emmarquen en el programa </a:t>
            </a:r>
            <a:r>
              <a:rPr lang="ca-ES" b="1" dirty="0" err="1" smtClean="0">
                <a:solidFill>
                  <a:schemeClr val="bg1"/>
                </a:solidFill>
              </a:rPr>
              <a:t>english</a:t>
            </a:r>
            <a:r>
              <a:rPr lang="ca-ES" b="1" dirty="0" smtClean="0">
                <a:solidFill>
                  <a:schemeClr val="bg1"/>
                </a:solidFill>
              </a:rPr>
              <a:t> </a:t>
            </a:r>
            <a:r>
              <a:rPr lang="ca-ES" b="1" dirty="0" err="1" smtClean="0">
                <a:solidFill>
                  <a:schemeClr val="bg1"/>
                </a:solidFill>
              </a:rPr>
              <a:t>talks</a:t>
            </a:r>
            <a:r>
              <a:rPr lang="ca-ES" b="1" dirty="0" smtClean="0">
                <a:solidFill>
                  <a:schemeClr val="bg1"/>
                </a:solidFill>
              </a:rPr>
              <a:t> </a:t>
            </a:r>
            <a:r>
              <a:rPr lang="ca-ES" dirty="0" smtClean="0"/>
              <a:t>i estan obertes a tot </a:t>
            </a:r>
            <a:r>
              <a:rPr lang="ca-ES" dirty="0" err="1" smtClean="0"/>
              <a:t>l’estudiantat</a:t>
            </a:r>
            <a:endParaRPr lang="ca-ES" sz="20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4718" y="6084888"/>
            <a:ext cx="1166529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Hans </a:t>
            </a:r>
            <a:r>
              <a:rPr lang="es-ES" dirty="0"/>
              <a:t>le </a:t>
            </a:r>
            <a:r>
              <a:rPr lang="es-ES" dirty="0" smtClean="0"/>
              <a:t>Roy. </a:t>
            </a:r>
            <a:r>
              <a:rPr lang="es-ES" sz="2800" dirty="0" err="1" smtClean="0"/>
              <a:t>Llicenciat</a:t>
            </a:r>
            <a:r>
              <a:rPr lang="es-ES" sz="2800" dirty="0" smtClean="0"/>
              <a:t> en </a:t>
            </a:r>
            <a:r>
              <a:rPr lang="es-ES" sz="2800" dirty="0" err="1" smtClean="0"/>
              <a:t>filologia</a:t>
            </a:r>
            <a:r>
              <a:rPr lang="es-ES" sz="2800" dirty="0" smtClean="0"/>
              <a:t> </a:t>
            </a:r>
            <a:r>
              <a:rPr lang="es-ES" sz="2800" dirty="0" err="1" smtClean="0"/>
              <a:t>romànica</a:t>
            </a:r>
            <a:r>
              <a:rPr lang="es-ES" sz="2800" dirty="0" smtClean="0"/>
              <a:t> per la KU </a:t>
            </a:r>
            <a:r>
              <a:rPr lang="es-ES" sz="2800" dirty="0" err="1" smtClean="0"/>
              <a:t>Leuven</a:t>
            </a:r>
            <a:r>
              <a:rPr lang="es-ES" sz="2800" dirty="0" smtClean="0"/>
              <a:t> ( </a:t>
            </a:r>
            <a:r>
              <a:rPr lang="es-ES" sz="2800" dirty="0" err="1" smtClean="0"/>
              <a:t>Bèlgica</a:t>
            </a:r>
            <a:r>
              <a:rPr lang="es-ES" sz="2800" dirty="0" smtClean="0"/>
              <a:t>). </a:t>
            </a:r>
            <a:r>
              <a:rPr lang="es-ES" sz="2800" dirty="0" err="1" smtClean="0"/>
              <a:t>Professor</a:t>
            </a:r>
            <a:r>
              <a:rPr lang="es-ES" sz="2800" dirty="0" smtClean="0"/>
              <a:t> </a:t>
            </a:r>
            <a:r>
              <a:rPr lang="es-ES" sz="2800" dirty="0" err="1" smtClean="0"/>
              <a:t>d’informàtica</a:t>
            </a:r>
            <a:r>
              <a:rPr lang="es-ES" sz="2800" dirty="0" smtClean="0"/>
              <a:t> i </a:t>
            </a:r>
            <a:r>
              <a:rPr lang="es-ES" sz="2800" dirty="0" err="1" smtClean="0"/>
              <a:t>llengües</a:t>
            </a:r>
            <a:r>
              <a:rPr lang="es-ES" sz="2800" dirty="0" smtClean="0"/>
              <a:t> al </a:t>
            </a:r>
            <a:r>
              <a:rPr lang="es-ES" sz="2800" dirty="0" err="1" smtClean="0"/>
              <a:t>grau</a:t>
            </a:r>
            <a:r>
              <a:rPr lang="es-ES" sz="2800" dirty="0" smtClean="0"/>
              <a:t> </a:t>
            </a:r>
            <a:r>
              <a:rPr lang="es-ES" sz="2800" dirty="0" err="1" smtClean="0"/>
              <a:t>d’òptica</a:t>
            </a:r>
            <a:r>
              <a:rPr lang="es-ES" sz="2800" dirty="0" smtClean="0"/>
              <a:t> i </a:t>
            </a:r>
            <a:r>
              <a:rPr lang="es-ES" sz="2800" dirty="0" err="1" smtClean="0"/>
              <a:t>optometria</a:t>
            </a:r>
            <a:r>
              <a:rPr lang="es-ES" sz="2800" dirty="0" smtClean="0"/>
              <a:t> de la </a:t>
            </a:r>
            <a:r>
              <a:rPr lang="es-ES" sz="2800" dirty="0" err="1" smtClean="0"/>
              <a:t>Hogescholl</a:t>
            </a:r>
            <a:r>
              <a:rPr lang="es-ES" sz="2800" dirty="0" smtClean="0"/>
              <a:t> </a:t>
            </a:r>
            <a:r>
              <a:rPr lang="es-ES" sz="2800" dirty="0" err="1" smtClean="0"/>
              <a:t>Universiteit</a:t>
            </a:r>
            <a:r>
              <a:rPr lang="es-ES" sz="2800" dirty="0" smtClean="0"/>
              <a:t> </a:t>
            </a:r>
            <a:r>
              <a:rPr lang="es-ES" sz="2800" dirty="0" err="1" smtClean="0"/>
              <a:t>Brussel</a:t>
            </a:r>
            <a:r>
              <a:rPr lang="es-ES" sz="2800" dirty="0" smtClean="0"/>
              <a:t> ( </a:t>
            </a:r>
            <a:r>
              <a:rPr lang="es-ES" sz="2800" dirty="0" err="1" smtClean="0"/>
              <a:t>Bèlgica</a:t>
            </a:r>
            <a:r>
              <a:rPr lang="es-ES" sz="2800" dirty="0" smtClean="0"/>
              <a:t>)</a:t>
            </a:r>
          </a:p>
          <a:p>
            <a:endParaRPr lang="es-ES" sz="2800" dirty="0"/>
          </a:p>
          <a:p>
            <a:r>
              <a:rPr lang="es-ES" sz="2000" dirty="0" err="1" smtClean="0"/>
              <a:t>Dimecres</a:t>
            </a:r>
            <a:r>
              <a:rPr lang="es-ES" sz="2000" dirty="0" smtClean="0"/>
              <a:t> 2 </a:t>
            </a:r>
            <a:r>
              <a:rPr lang="es-ES" sz="2000" dirty="0" err="1" smtClean="0"/>
              <a:t>Nov</a:t>
            </a:r>
            <a:r>
              <a:rPr lang="es-ES" sz="2000" dirty="0" smtClean="0"/>
              <a:t> de 11-12: </a:t>
            </a:r>
            <a:r>
              <a:rPr lang="es-ES" sz="2000" b="1" dirty="0" smtClean="0"/>
              <a:t>A </a:t>
            </a:r>
            <a:r>
              <a:rPr lang="es-ES" sz="2000" b="1" dirty="0"/>
              <a:t>web </a:t>
            </a:r>
            <a:r>
              <a:rPr lang="es-ES" sz="2000" b="1" dirty="0" err="1"/>
              <a:t>site</a:t>
            </a:r>
            <a:r>
              <a:rPr lang="es-ES" sz="2000" b="1" dirty="0"/>
              <a:t> and </a:t>
            </a:r>
            <a:r>
              <a:rPr lang="es-ES" sz="2000" b="1" dirty="0" err="1"/>
              <a:t>style</a:t>
            </a:r>
            <a:r>
              <a:rPr lang="es-ES" sz="2000" b="1" dirty="0"/>
              <a:t> </a:t>
            </a:r>
            <a:r>
              <a:rPr lang="es-ES" sz="2000" b="1" dirty="0" err="1"/>
              <a:t>for</a:t>
            </a:r>
            <a:r>
              <a:rPr lang="es-ES" sz="2000" b="1" dirty="0"/>
              <a:t> my </a:t>
            </a:r>
            <a:r>
              <a:rPr lang="es-ES" sz="2000" b="1" dirty="0" err="1"/>
              <a:t>business</a:t>
            </a:r>
            <a:endParaRPr lang="es-ES" sz="2000" b="1" dirty="0"/>
          </a:p>
          <a:p>
            <a:r>
              <a:rPr lang="es-ES" sz="2000" dirty="0" err="1" smtClean="0"/>
              <a:t>Dimecres</a:t>
            </a:r>
            <a:r>
              <a:rPr lang="es-ES" sz="2000" dirty="0" smtClean="0"/>
              <a:t> 2 </a:t>
            </a:r>
            <a:r>
              <a:rPr lang="es-ES" sz="2000" dirty="0" err="1" smtClean="0"/>
              <a:t>Nov</a:t>
            </a:r>
            <a:r>
              <a:rPr lang="es-ES" sz="2000" dirty="0" smtClean="0"/>
              <a:t> de 16-17: </a:t>
            </a:r>
            <a:r>
              <a:rPr lang="es-ES" sz="2000" b="1" dirty="0" err="1" smtClean="0"/>
              <a:t>Searching</a:t>
            </a:r>
            <a:r>
              <a:rPr lang="es-ES" sz="2000" b="1" dirty="0"/>
              <a:t>, </a:t>
            </a:r>
            <a:r>
              <a:rPr lang="es-ES" sz="2000" b="1" dirty="0" err="1"/>
              <a:t>collecting</a:t>
            </a:r>
            <a:r>
              <a:rPr lang="es-ES" sz="2000" b="1" dirty="0"/>
              <a:t> , </a:t>
            </a:r>
            <a:r>
              <a:rPr lang="es-ES" sz="2000" b="1" dirty="0" err="1"/>
              <a:t>presenting</a:t>
            </a:r>
            <a:r>
              <a:rPr lang="es-ES" sz="2000" b="1" dirty="0"/>
              <a:t> </a:t>
            </a:r>
            <a:r>
              <a:rPr lang="es-ES" sz="2000" b="1" dirty="0" err="1"/>
              <a:t>evidence</a:t>
            </a:r>
            <a:r>
              <a:rPr lang="es-ES" sz="2000" b="1" dirty="0"/>
              <a:t> </a:t>
            </a:r>
            <a:r>
              <a:rPr lang="es-ES" sz="2000" b="1" dirty="0" err="1" smtClean="0"/>
              <a:t>based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information</a:t>
            </a:r>
            <a:r>
              <a:rPr lang="es-ES" sz="2000" dirty="0"/>
              <a:t>.</a:t>
            </a:r>
          </a:p>
          <a:p>
            <a:endParaRPr lang="es-ES" dirty="0"/>
          </a:p>
        </p:txBody>
      </p:sp>
      <p:graphicFrame>
        <p:nvGraphicFramePr>
          <p:cNvPr id="35" name="34 Tabla"/>
          <p:cNvGraphicFramePr>
            <a:graphicFrameLocks noGrp="1"/>
          </p:cNvGraphicFramePr>
          <p:nvPr/>
        </p:nvGraphicFramePr>
        <p:xfrm>
          <a:off x="504478" y="18326296"/>
          <a:ext cx="5112569" cy="2621280"/>
        </p:xfrm>
        <a:graphic>
          <a:graphicData uri="http://schemas.openxmlformats.org/drawingml/2006/table">
            <a:tbl>
              <a:tblPr/>
              <a:tblGrid>
                <a:gridCol w="730367"/>
                <a:gridCol w="730367"/>
                <a:gridCol w="730367"/>
                <a:gridCol w="730367"/>
                <a:gridCol w="730367"/>
                <a:gridCol w="730367"/>
                <a:gridCol w="730367"/>
              </a:tblGrid>
              <a:tr h="34480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S" sz="2800" b="1" i="0" u="none" strike="noStrike" dirty="0" err="1">
                          <a:solidFill>
                            <a:srgbClr val="FFFFFF"/>
                          </a:solidFill>
                          <a:latin typeface="Century Gothic"/>
                        </a:rPr>
                        <a:t>Novembre</a:t>
                      </a:r>
                      <a:r>
                        <a:rPr lang="es-ES" sz="28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48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Dill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Dim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Dij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Div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Diss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448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448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448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448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448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r>
                        <a:rPr lang="es-ES" sz="2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r>
                        <a:rPr lang="es-ES" sz="2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36" name="35 Elipse"/>
          <p:cNvSpPr/>
          <p:nvPr/>
        </p:nvSpPr>
        <p:spPr>
          <a:xfrm>
            <a:off x="2160662" y="19118384"/>
            <a:ext cx="360040" cy="3600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lipse"/>
          <p:cNvSpPr/>
          <p:nvPr/>
        </p:nvSpPr>
        <p:spPr>
          <a:xfrm>
            <a:off x="2880742" y="19118384"/>
            <a:ext cx="360040" cy="3600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lipse"/>
          <p:cNvSpPr/>
          <p:nvPr/>
        </p:nvSpPr>
        <p:spPr>
          <a:xfrm>
            <a:off x="648494" y="19478424"/>
            <a:ext cx="360040" cy="3600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lipse"/>
          <p:cNvSpPr/>
          <p:nvPr/>
        </p:nvSpPr>
        <p:spPr>
          <a:xfrm>
            <a:off x="1440582" y="19478424"/>
            <a:ext cx="360040" cy="3600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lipse"/>
          <p:cNvSpPr/>
          <p:nvPr/>
        </p:nvSpPr>
        <p:spPr>
          <a:xfrm>
            <a:off x="1296566" y="20558544"/>
            <a:ext cx="504056" cy="4320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Elipse"/>
          <p:cNvSpPr/>
          <p:nvPr/>
        </p:nvSpPr>
        <p:spPr>
          <a:xfrm>
            <a:off x="2088654" y="20558544"/>
            <a:ext cx="504056" cy="4320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Elipse"/>
          <p:cNvSpPr/>
          <p:nvPr/>
        </p:nvSpPr>
        <p:spPr>
          <a:xfrm>
            <a:off x="2808734" y="19478424"/>
            <a:ext cx="504056" cy="4320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lipse"/>
          <p:cNvSpPr/>
          <p:nvPr/>
        </p:nvSpPr>
        <p:spPr>
          <a:xfrm>
            <a:off x="3528814" y="20558544"/>
            <a:ext cx="360040" cy="3600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260</Words>
  <Application>Microsoft Office PowerPoint</Application>
  <PresentationFormat>Personalització</PresentationFormat>
  <Paragraphs>67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Novembre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Novembre 11</dc:title>
  <dc:creator> Núria Tomás</dc:creator>
  <cp:lastModifiedBy>UPCnet</cp:lastModifiedBy>
  <cp:revision>9</cp:revision>
  <dcterms:created xsi:type="dcterms:W3CDTF">2011-10-12T15:59:13Z</dcterms:created>
  <dcterms:modified xsi:type="dcterms:W3CDTF">2011-11-15T12:16:42Z</dcterms:modified>
</cp:coreProperties>
</file>