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70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2" r:id="rId16"/>
    <p:sldId id="269" r:id="rId17"/>
    <p:sldId id="271" r:id="rId18"/>
    <p:sldId id="274" r:id="rId19"/>
  </p:sldIdLst>
  <p:sldSz cx="9144000" cy="6858000" type="screen4x3"/>
  <p:notesSz cx="6808788" cy="9942513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3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2CD556-B26B-4CAF-AB94-401815C8B87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052C3FBD-BD9E-4E31-9503-19A82C9EC7C2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ca-ES" sz="1600" dirty="0"/>
            <a:t>introducció</a:t>
          </a:r>
        </a:p>
      </dgm:t>
    </dgm:pt>
    <dgm:pt modelId="{0FBDAA0A-3A09-4B3B-A965-626114D50708}" type="parTrans" cxnId="{A6A07CC9-07C1-4EC7-899C-0B5A57CD1860}">
      <dgm:prSet/>
      <dgm:spPr/>
      <dgm:t>
        <a:bodyPr/>
        <a:lstStyle/>
        <a:p>
          <a:endParaRPr lang="ca-ES"/>
        </a:p>
      </dgm:t>
    </dgm:pt>
    <dgm:pt modelId="{FD161618-7442-4E9D-ADA8-4464810EF52B}" type="sibTrans" cxnId="{A6A07CC9-07C1-4EC7-899C-0B5A57CD1860}">
      <dgm:prSet/>
      <dgm:spPr/>
      <dgm:t>
        <a:bodyPr/>
        <a:lstStyle/>
        <a:p>
          <a:endParaRPr lang="ca-ES"/>
        </a:p>
      </dgm:t>
    </dgm:pt>
    <dgm:pt modelId="{CA89B421-58C8-45C9-990D-07C13671F1BC}">
      <dgm:prSet phldrT="[Text]" custT="1"/>
      <dgm:spPr>
        <a:solidFill>
          <a:schemeClr val="accent6">
            <a:lumMod val="75000"/>
          </a:schemeClr>
        </a:solidFill>
        <a:ln>
          <a:noFill/>
        </a:ln>
      </dgm:spPr>
      <dgm:t>
        <a:bodyPr/>
        <a:lstStyle/>
        <a:p>
          <a:r>
            <a:rPr lang="ca-ES" sz="1200" dirty="0">
              <a:solidFill>
                <a:schemeClr val="tx1"/>
              </a:solidFill>
            </a:rPr>
            <a:t>Característiques pròpies de la població específica</a:t>
          </a:r>
        </a:p>
      </dgm:t>
    </dgm:pt>
    <dgm:pt modelId="{08A68A2F-64D7-4DB5-AFFD-A7ADB70F392C}" type="parTrans" cxnId="{A0493D67-6926-414B-B165-BD33F862620A}">
      <dgm:prSet/>
      <dgm:spPr/>
      <dgm:t>
        <a:bodyPr/>
        <a:lstStyle/>
        <a:p>
          <a:endParaRPr lang="ca-ES"/>
        </a:p>
      </dgm:t>
    </dgm:pt>
    <dgm:pt modelId="{FA678A7B-4866-41CB-8394-CB2CDA6E7B2B}" type="sibTrans" cxnId="{A0493D67-6926-414B-B165-BD33F862620A}">
      <dgm:prSet/>
      <dgm:spPr/>
      <dgm:t>
        <a:bodyPr/>
        <a:lstStyle/>
        <a:p>
          <a:endParaRPr lang="ca-ES"/>
        </a:p>
      </dgm:t>
    </dgm:pt>
    <dgm:pt modelId="{C001F01B-930C-4310-89DE-28240F6C8862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ca-ES" sz="1600" dirty="0"/>
            <a:t>protocol de proves</a:t>
          </a:r>
        </a:p>
      </dgm:t>
    </dgm:pt>
    <dgm:pt modelId="{327E9D76-113B-4F97-8C4E-FDB5A74E4BC9}" type="parTrans" cxnId="{AD99BB82-39B7-4AC6-B950-38CB8E4C7478}">
      <dgm:prSet/>
      <dgm:spPr/>
      <dgm:t>
        <a:bodyPr/>
        <a:lstStyle/>
        <a:p>
          <a:endParaRPr lang="ca-ES"/>
        </a:p>
      </dgm:t>
    </dgm:pt>
    <dgm:pt modelId="{A353435C-C1F6-4E11-8525-1C7ABC2BD219}" type="sibTrans" cxnId="{AD99BB82-39B7-4AC6-B950-38CB8E4C7478}">
      <dgm:prSet/>
      <dgm:spPr/>
      <dgm:t>
        <a:bodyPr/>
        <a:lstStyle/>
        <a:p>
          <a:endParaRPr lang="ca-ES"/>
        </a:p>
      </dgm:t>
    </dgm:pt>
    <dgm:pt modelId="{898262CA-8E33-43DB-9EAF-BBA02B013005}">
      <dgm:prSet phldrT="[Text]" custT="1"/>
      <dgm:spPr>
        <a:solidFill>
          <a:schemeClr val="accent6">
            <a:lumMod val="75000"/>
          </a:schemeClr>
        </a:solidFill>
        <a:ln>
          <a:noFill/>
        </a:ln>
      </dgm:spPr>
      <dgm:t>
        <a:bodyPr/>
        <a:lstStyle/>
        <a:p>
          <a:r>
            <a:rPr lang="ca-ES" sz="1200" dirty="0">
              <a:solidFill>
                <a:schemeClr val="tx1"/>
              </a:solidFill>
            </a:rPr>
            <a:t>Disseny , desenvolupament, aprenentatge i aplicació</a:t>
          </a:r>
        </a:p>
      </dgm:t>
    </dgm:pt>
    <dgm:pt modelId="{EFDD6654-46B2-4A2D-9AB5-6D696FC8A4EA}" type="parTrans" cxnId="{BA542143-7645-4857-A18E-25A2E72B10DA}">
      <dgm:prSet/>
      <dgm:spPr/>
      <dgm:t>
        <a:bodyPr/>
        <a:lstStyle/>
        <a:p>
          <a:endParaRPr lang="ca-ES"/>
        </a:p>
      </dgm:t>
    </dgm:pt>
    <dgm:pt modelId="{365876C4-047A-4836-A80C-97214459BE7F}" type="sibTrans" cxnId="{BA542143-7645-4857-A18E-25A2E72B10DA}">
      <dgm:prSet/>
      <dgm:spPr/>
      <dgm:t>
        <a:bodyPr/>
        <a:lstStyle/>
        <a:p>
          <a:endParaRPr lang="ca-ES"/>
        </a:p>
      </dgm:t>
    </dgm:pt>
    <dgm:pt modelId="{AB8FAF5E-BB9F-4DA5-9900-39D95642C95A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ca-ES" sz="1600" dirty="0"/>
            <a:t>valors de normalitat i tractament</a:t>
          </a:r>
        </a:p>
      </dgm:t>
    </dgm:pt>
    <dgm:pt modelId="{588F6092-CB18-4EF3-A78E-A66E93244B2F}" type="parTrans" cxnId="{12D7AC65-9A26-4B74-B0FD-2EE1CB7D2282}">
      <dgm:prSet/>
      <dgm:spPr/>
      <dgm:t>
        <a:bodyPr/>
        <a:lstStyle/>
        <a:p>
          <a:endParaRPr lang="ca-ES"/>
        </a:p>
      </dgm:t>
    </dgm:pt>
    <dgm:pt modelId="{6EB3785F-907A-4312-A0CD-A9FC7E12BEF5}" type="sibTrans" cxnId="{12D7AC65-9A26-4B74-B0FD-2EE1CB7D2282}">
      <dgm:prSet/>
      <dgm:spPr/>
      <dgm:t>
        <a:bodyPr/>
        <a:lstStyle/>
        <a:p>
          <a:endParaRPr lang="ca-ES"/>
        </a:p>
      </dgm:t>
    </dgm:pt>
    <dgm:pt modelId="{334D675E-CF29-4240-9FF7-A68618D376AF}">
      <dgm:prSet phldrT="[Text]" custT="1"/>
      <dgm:spPr>
        <a:solidFill>
          <a:schemeClr val="accent6">
            <a:lumMod val="75000"/>
          </a:schemeClr>
        </a:solidFill>
        <a:ln>
          <a:noFill/>
        </a:ln>
      </dgm:spPr>
      <dgm:t>
        <a:bodyPr/>
        <a:lstStyle/>
        <a:p>
          <a:r>
            <a:rPr lang="ca-ES" sz="1200" dirty="0">
              <a:solidFill>
                <a:schemeClr val="tx1"/>
              </a:solidFill>
            </a:rPr>
            <a:t>Tractament, criteris de diagnòstic i criteris de  derivació</a:t>
          </a:r>
        </a:p>
      </dgm:t>
    </dgm:pt>
    <dgm:pt modelId="{CC2C4260-F6CA-44DC-B1F2-FF381C650FED}" type="parTrans" cxnId="{84626717-79DE-4F56-AD77-2B23E5B64BCD}">
      <dgm:prSet/>
      <dgm:spPr/>
      <dgm:t>
        <a:bodyPr/>
        <a:lstStyle/>
        <a:p>
          <a:endParaRPr lang="ca-ES"/>
        </a:p>
      </dgm:t>
    </dgm:pt>
    <dgm:pt modelId="{0CBE32E0-6024-4C57-9784-E3BEF4DAA07A}" type="sibTrans" cxnId="{84626717-79DE-4F56-AD77-2B23E5B64BCD}">
      <dgm:prSet/>
      <dgm:spPr/>
      <dgm:t>
        <a:bodyPr/>
        <a:lstStyle/>
        <a:p>
          <a:endParaRPr lang="ca-ES"/>
        </a:p>
      </dgm:t>
    </dgm:pt>
    <dgm:pt modelId="{6685D3E4-16E0-4697-8CD7-F4845C5EB7F7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ca-ES" sz="1600" dirty="0"/>
            <a:t>procediments clínics</a:t>
          </a:r>
        </a:p>
      </dgm:t>
    </dgm:pt>
    <dgm:pt modelId="{FBF35B95-84AF-45A8-B467-9D25FCFE80DE}" type="parTrans" cxnId="{D01646BB-554F-4AB0-8345-BD40BAC81E20}">
      <dgm:prSet/>
      <dgm:spPr/>
      <dgm:t>
        <a:bodyPr/>
        <a:lstStyle/>
        <a:p>
          <a:endParaRPr lang="ca-ES"/>
        </a:p>
      </dgm:t>
    </dgm:pt>
    <dgm:pt modelId="{DB702F68-E571-45C0-8212-BC9C33D25F58}" type="sibTrans" cxnId="{D01646BB-554F-4AB0-8345-BD40BAC81E20}">
      <dgm:prSet/>
      <dgm:spPr/>
      <dgm:t>
        <a:bodyPr/>
        <a:lstStyle/>
        <a:p>
          <a:endParaRPr lang="ca-ES"/>
        </a:p>
      </dgm:t>
    </dgm:pt>
    <dgm:pt modelId="{26A2F8B1-D61E-406B-8099-3BDF5F51F68B}">
      <dgm:prSet phldrT="[Text]" custT="1"/>
      <dgm:spPr>
        <a:solidFill>
          <a:schemeClr val="accent6">
            <a:lumMod val="75000"/>
          </a:schemeClr>
        </a:solidFill>
        <a:ln>
          <a:noFill/>
        </a:ln>
      </dgm:spPr>
      <dgm:t>
        <a:bodyPr/>
        <a:lstStyle/>
        <a:p>
          <a:r>
            <a:rPr lang="ca-ES" sz="1200" dirty="0">
              <a:solidFill>
                <a:schemeClr val="tx1"/>
              </a:solidFill>
            </a:rPr>
            <a:t>“Aprendre a fer” (teoria)</a:t>
          </a:r>
        </a:p>
      </dgm:t>
    </dgm:pt>
    <dgm:pt modelId="{54FB9790-C058-40A3-936B-F168AE6AF9B7}" type="parTrans" cxnId="{C2A6C3C7-F2AE-4AC6-87AE-CC0FD7EBBF1A}">
      <dgm:prSet/>
      <dgm:spPr/>
      <dgm:t>
        <a:bodyPr/>
        <a:lstStyle/>
        <a:p>
          <a:endParaRPr lang="ca-ES"/>
        </a:p>
      </dgm:t>
    </dgm:pt>
    <dgm:pt modelId="{270AE3C3-362F-40CF-8F26-4F82ADBAD58E}" type="sibTrans" cxnId="{C2A6C3C7-F2AE-4AC6-87AE-CC0FD7EBBF1A}">
      <dgm:prSet/>
      <dgm:spPr/>
      <dgm:t>
        <a:bodyPr/>
        <a:lstStyle/>
        <a:p>
          <a:endParaRPr lang="ca-ES"/>
        </a:p>
      </dgm:t>
    </dgm:pt>
    <dgm:pt modelId="{05000E37-92FC-4838-BA59-2D80B0677A67}">
      <dgm:prSet phldrT="[Text]" custT="1"/>
      <dgm:spPr>
        <a:solidFill>
          <a:schemeClr val="accent6">
            <a:lumMod val="75000"/>
          </a:schemeClr>
        </a:solidFill>
        <a:ln>
          <a:noFill/>
        </a:ln>
      </dgm:spPr>
      <dgm:t>
        <a:bodyPr/>
        <a:lstStyle/>
        <a:p>
          <a:r>
            <a:rPr lang="ca-ES" sz="1200" dirty="0">
              <a:solidFill>
                <a:schemeClr val="tx1"/>
              </a:solidFill>
            </a:rPr>
            <a:t>Integrar</a:t>
          </a:r>
        </a:p>
        <a:p>
          <a:r>
            <a:rPr lang="ca-ES" sz="1200" dirty="0">
              <a:solidFill>
                <a:schemeClr val="tx1"/>
              </a:solidFill>
            </a:rPr>
            <a:t>(pràctica o examen)</a:t>
          </a:r>
        </a:p>
      </dgm:t>
    </dgm:pt>
    <dgm:pt modelId="{E272DDAD-D499-4AD3-AB91-D03DAE0D4E3B}" type="parTrans" cxnId="{90E50E87-68D4-4905-84EA-463D949B4CD1}">
      <dgm:prSet/>
      <dgm:spPr/>
      <dgm:t>
        <a:bodyPr/>
        <a:lstStyle/>
        <a:p>
          <a:endParaRPr lang="ca-ES"/>
        </a:p>
      </dgm:t>
    </dgm:pt>
    <dgm:pt modelId="{8AEB713B-5DC6-4790-BB57-93ED355B1FF7}" type="sibTrans" cxnId="{90E50E87-68D4-4905-84EA-463D949B4CD1}">
      <dgm:prSet/>
      <dgm:spPr/>
      <dgm:t>
        <a:bodyPr/>
        <a:lstStyle/>
        <a:p>
          <a:endParaRPr lang="ca-ES"/>
        </a:p>
      </dgm:t>
    </dgm:pt>
    <dgm:pt modelId="{1D9799EF-7890-46A2-83AE-71A09F3E92EC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ca-ES" sz="1600" dirty="0"/>
            <a:t>pràctiques clíniques</a:t>
          </a:r>
        </a:p>
      </dgm:t>
    </dgm:pt>
    <dgm:pt modelId="{2C97019C-7A94-485A-935F-6A57964E4D64}" type="parTrans" cxnId="{0CFCA6BB-6EFF-4856-8A4E-E82559DB55C2}">
      <dgm:prSet/>
      <dgm:spPr/>
      <dgm:t>
        <a:bodyPr/>
        <a:lstStyle/>
        <a:p>
          <a:endParaRPr lang="ca-ES"/>
        </a:p>
      </dgm:t>
    </dgm:pt>
    <dgm:pt modelId="{8B2F763D-2B49-453B-8B15-EDC6B9F91517}" type="sibTrans" cxnId="{0CFCA6BB-6EFF-4856-8A4E-E82559DB55C2}">
      <dgm:prSet/>
      <dgm:spPr/>
      <dgm:t>
        <a:bodyPr/>
        <a:lstStyle/>
        <a:p>
          <a:endParaRPr lang="ca-ES"/>
        </a:p>
      </dgm:t>
    </dgm:pt>
    <dgm:pt modelId="{20B85800-D572-460F-974E-4A0F729F8DCB}">
      <dgm:prSet phldrT="[Text]" custT="1"/>
      <dgm:spPr>
        <a:solidFill>
          <a:schemeClr val="accent6">
            <a:lumMod val="75000"/>
          </a:schemeClr>
        </a:solidFill>
        <a:ln>
          <a:noFill/>
        </a:ln>
      </dgm:spPr>
      <dgm:t>
        <a:bodyPr/>
        <a:lstStyle/>
        <a:p>
          <a:r>
            <a:rPr lang="ca-ES" sz="1200" dirty="0">
              <a:solidFill>
                <a:schemeClr val="tx1"/>
              </a:solidFill>
            </a:rPr>
            <a:t>Pràctiques amb pacients reals</a:t>
          </a:r>
        </a:p>
      </dgm:t>
    </dgm:pt>
    <dgm:pt modelId="{B06621D9-87D8-4962-93BA-0FC4AB30FB2B}" type="parTrans" cxnId="{5F6277EB-8FCB-4302-8D0C-ADBE25415DEE}">
      <dgm:prSet/>
      <dgm:spPr/>
      <dgm:t>
        <a:bodyPr/>
        <a:lstStyle/>
        <a:p>
          <a:endParaRPr lang="ca-ES"/>
        </a:p>
      </dgm:t>
    </dgm:pt>
    <dgm:pt modelId="{882B4095-350D-4ECE-92D3-17F4607379E3}" type="sibTrans" cxnId="{5F6277EB-8FCB-4302-8D0C-ADBE25415DEE}">
      <dgm:prSet/>
      <dgm:spPr/>
      <dgm:t>
        <a:bodyPr/>
        <a:lstStyle/>
        <a:p>
          <a:endParaRPr lang="ca-ES"/>
        </a:p>
      </dgm:t>
    </dgm:pt>
    <dgm:pt modelId="{01DF42A8-4C0F-4DB1-A633-8421FA32DB82}">
      <dgm:prSet phldrT="[Text]" custT="1"/>
      <dgm:spPr>
        <a:solidFill>
          <a:schemeClr val="accent6">
            <a:lumMod val="75000"/>
          </a:schemeClr>
        </a:solidFill>
        <a:ln>
          <a:noFill/>
        </a:ln>
      </dgm:spPr>
      <dgm:t>
        <a:bodyPr/>
        <a:lstStyle/>
        <a:p>
          <a:r>
            <a:rPr lang="ca-ES" sz="1200" dirty="0">
              <a:solidFill>
                <a:schemeClr val="tx1"/>
              </a:solidFill>
            </a:rPr>
            <a:t>Examen que convalida les pràctiques amb pacients reals</a:t>
          </a:r>
        </a:p>
      </dgm:t>
    </dgm:pt>
    <dgm:pt modelId="{76347758-FCDF-4F22-AE83-7BB1F943CF6F}" type="parTrans" cxnId="{7580631C-CDB6-468B-8A72-0D9F5BF00AC9}">
      <dgm:prSet/>
      <dgm:spPr/>
      <dgm:t>
        <a:bodyPr/>
        <a:lstStyle/>
        <a:p>
          <a:endParaRPr lang="ca-ES"/>
        </a:p>
      </dgm:t>
    </dgm:pt>
    <dgm:pt modelId="{E22D5BB1-3E0E-4AD7-B40C-0DAF9664541F}" type="sibTrans" cxnId="{7580631C-CDB6-468B-8A72-0D9F5BF00AC9}">
      <dgm:prSet/>
      <dgm:spPr/>
      <dgm:t>
        <a:bodyPr/>
        <a:lstStyle/>
        <a:p>
          <a:endParaRPr lang="ca-ES"/>
        </a:p>
      </dgm:t>
    </dgm:pt>
    <dgm:pt modelId="{DFA08A23-25CA-4194-A47D-1AF6D28904AB}" type="pres">
      <dgm:prSet presAssocID="{CF2CD556-B26B-4CAF-AB94-401815C8B874}" presName="theList" presStyleCnt="0">
        <dgm:presLayoutVars>
          <dgm:dir/>
          <dgm:animLvl val="lvl"/>
          <dgm:resizeHandles val="exact"/>
        </dgm:presLayoutVars>
      </dgm:prSet>
      <dgm:spPr/>
    </dgm:pt>
    <dgm:pt modelId="{D5B486F5-A8FB-4959-A3FC-C9C037C157E4}" type="pres">
      <dgm:prSet presAssocID="{052C3FBD-BD9E-4E31-9503-19A82C9EC7C2}" presName="compNode" presStyleCnt="0"/>
      <dgm:spPr/>
    </dgm:pt>
    <dgm:pt modelId="{147AD402-1AEF-42DF-8872-C831B9E5E3AA}" type="pres">
      <dgm:prSet presAssocID="{052C3FBD-BD9E-4E31-9503-19A82C9EC7C2}" presName="aNode" presStyleLbl="bgShp" presStyleIdx="0" presStyleCnt="5"/>
      <dgm:spPr/>
    </dgm:pt>
    <dgm:pt modelId="{E57A67B2-4287-4B6E-954A-42DAA3F26A07}" type="pres">
      <dgm:prSet presAssocID="{052C3FBD-BD9E-4E31-9503-19A82C9EC7C2}" presName="textNode" presStyleLbl="bgShp" presStyleIdx="0" presStyleCnt="5"/>
      <dgm:spPr/>
    </dgm:pt>
    <dgm:pt modelId="{31125081-801E-4092-ACFC-DDB194393BB0}" type="pres">
      <dgm:prSet presAssocID="{052C3FBD-BD9E-4E31-9503-19A82C9EC7C2}" presName="compChildNode" presStyleCnt="0"/>
      <dgm:spPr/>
    </dgm:pt>
    <dgm:pt modelId="{BA5E5EB6-13C0-4F61-90ED-C052996D9BA2}" type="pres">
      <dgm:prSet presAssocID="{052C3FBD-BD9E-4E31-9503-19A82C9EC7C2}" presName="theInnerList" presStyleCnt="0"/>
      <dgm:spPr/>
    </dgm:pt>
    <dgm:pt modelId="{2D7B27F2-5F1E-40AC-BE30-DD182BAE01E1}" type="pres">
      <dgm:prSet presAssocID="{CA89B421-58C8-45C9-990D-07C13671F1BC}" presName="childNode" presStyleLbl="node1" presStyleIdx="0" presStyleCnt="7" custLinFactNeighborX="-800">
        <dgm:presLayoutVars>
          <dgm:bulletEnabled val="1"/>
        </dgm:presLayoutVars>
      </dgm:prSet>
      <dgm:spPr/>
    </dgm:pt>
    <dgm:pt modelId="{4DEE8C9F-874A-4ABC-AF58-549171C4CF2F}" type="pres">
      <dgm:prSet presAssocID="{052C3FBD-BD9E-4E31-9503-19A82C9EC7C2}" presName="aSpace" presStyleCnt="0"/>
      <dgm:spPr/>
    </dgm:pt>
    <dgm:pt modelId="{090E1C75-F500-485A-88B6-95B91F7CEED1}" type="pres">
      <dgm:prSet presAssocID="{C001F01B-930C-4310-89DE-28240F6C8862}" presName="compNode" presStyleCnt="0"/>
      <dgm:spPr/>
    </dgm:pt>
    <dgm:pt modelId="{01552AE2-B2E1-4E4C-B25F-BC6A8EBF1283}" type="pres">
      <dgm:prSet presAssocID="{C001F01B-930C-4310-89DE-28240F6C8862}" presName="aNode" presStyleLbl="bgShp" presStyleIdx="1" presStyleCnt="5"/>
      <dgm:spPr/>
    </dgm:pt>
    <dgm:pt modelId="{28FB8017-F9CA-4548-8C2C-591D4A550719}" type="pres">
      <dgm:prSet presAssocID="{C001F01B-930C-4310-89DE-28240F6C8862}" presName="textNode" presStyleLbl="bgShp" presStyleIdx="1" presStyleCnt="5"/>
      <dgm:spPr/>
    </dgm:pt>
    <dgm:pt modelId="{D8785F2F-555C-4208-86C0-78432554D27D}" type="pres">
      <dgm:prSet presAssocID="{C001F01B-930C-4310-89DE-28240F6C8862}" presName="compChildNode" presStyleCnt="0"/>
      <dgm:spPr/>
    </dgm:pt>
    <dgm:pt modelId="{173A796A-95D2-49E8-984B-0DE6A798301F}" type="pres">
      <dgm:prSet presAssocID="{C001F01B-930C-4310-89DE-28240F6C8862}" presName="theInnerList" presStyleCnt="0"/>
      <dgm:spPr/>
    </dgm:pt>
    <dgm:pt modelId="{6B9281FA-B4AD-41DF-B9DD-0029B14A4F0D}" type="pres">
      <dgm:prSet presAssocID="{898262CA-8E33-43DB-9EAF-BBA02B013005}" presName="childNode" presStyleLbl="node1" presStyleIdx="1" presStyleCnt="7" custScaleX="110507" custLinFactNeighborX="-7">
        <dgm:presLayoutVars>
          <dgm:bulletEnabled val="1"/>
        </dgm:presLayoutVars>
      </dgm:prSet>
      <dgm:spPr/>
    </dgm:pt>
    <dgm:pt modelId="{A8BC7A9A-CCC3-4D84-84C0-FF1AB13A66FA}" type="pres">
      <dgm:prSet presAssocID="{C001F01B-930C-4310-89DE-28240F6C8862}" presName="aSpace" presStyleCnt="0"/>
      <dgm:spPr/>
    </dgm:pt>
    <dgm:pt modelId="{FA476F93-8FB9-4C11-97C5-E6D0B918C4CC}" type="pres">
      <dgm:prSet presAssocID="{AB8FAF5E-BB9F-4DA5-9900-39D95642C95A}" presName="compNode" presStyleCnt="0"/>
      <dgm:spPr/>
    </dgm:pt>
    <dgm:pt modelId="{9F4A29F9-C63B-4A19-A5F0-A5651B64F48A}" type="pres">
      <dgm:prSet presAssocID="{AB8FAF5E-BB9F-4DA5-9900-39D95642C95A}" presName="aNode" presStyleLbl="bgShp" presStyleIdx="2" presStyleCnt="5"/>
      <dgm:spPr/>
    </dgm:pt>
    <dgm:pt modelId="{C595122B-0F1C-4DE8-840E-8A18F98FF029}" type="pres">
      <dgm:prSet presAssocID="{AB8FAF5E-BB9F-4DA5-9900-39D95642C95A}" presName="textNode" presStyleLbl="bgShp" presStyleIdx="2" presStyleCnt="5"/>
      <dgm:spPr/>
    </dgm:pt>
    <dgm:pt modelId="{A99AE300-3E8F-414D-8A3B-157CD2927599}" type="pres">
      <dgm:prSet presAssocID="{AB8FAF5E-BB9F-4DA5-9900-39D95642C95A}" presName="compChildNode" presStyleCnt="0"/>
      <dgm:spPr/>
    </dgm:pt>
    <dgm:pt modelId="{EF5BA35F-E439-4110-8FA4-51DD58692058}" type="pres">
      <dgm:prSet presAssocID="{AB8FAF5E-BB9F-4DA5-9900-39D95642C95A}" presName="theInnerList" presStyleCnt="0"/>
      <dgm:spPr/>
    </dgm:pt>
    <dgm:pt modelId="{E37715D9-4963-4E03-BCCA-55006477BDE7}" type="pres">
      <dgm:prSet presAssocID="{334D675E-CF29-4240-9FF7-A68618D376AF}" presName="childNode" presStyleLbl="node1" presStyleIdx="2" presStyleCnt="7" custLinFactNeighborX="786">
        <dgm:presLayoutVars>
          <dgm:bulletEnabled val="1"/>
        </dgm:presLayoutVars>
      </dgm:prSet>
      <dgm:spPr/>
    </dgm:pt>
    <dgm:pt modelId="{7866BC0A-9830-46EF-A00E-DCED74829617}" type="pres">
      <dgm:prSet presAssocID="{AB8FAF5E-BB9F-4DA5-9900-39D95642C95A}" presName="aSpace" presStyleCnt="0"/>
      <dgm:spPr/>
    </dgm:pt>
    <dgm:pt modelId="{EAEC9F55-DD11-45A2-85E7-A596F1FF12B8}" type="pres">
      <dgm:prSet presAssocID="{6685D3E4-16E0-4697-8CD7-F4845C5EB7F7}" presName="compNode" presStyleCnt="0"/>
      <dgm:spPr/>
    </dgm:pt>
    <dgm:pt modelId="{72C5EB10-8363-462C-969A-8C56D67ACB1F}" type="pres">
      <dgm:prSet presAssocID="{6685D3E4-16E0-4697-8CD7-F4845C5EB7F7}" presName="aNode" presStyleLbl="bgShp" presStyleIdx="3" presStyleCnt="5"/>
      <dgm:spPr/>
    </dgm:pt>
    <dgm:pt modelId="{91249CE8-CE50-47DB-A355-0158598579AB}" type="pres">
      <dgm:prSet presAssocID="{6685D3E4-16E0-4697-8CD7-F4845C5EB7F7}" presName="textNode" presStyleLbl="bgShp" presStyleIdx="3" presStyleCnt="5"/>
      <dgm:spPr/>
    </dgm:pt>
    <dgm:pt modelId="{316F5A43-04A3-4B70-BB5E-39FA05F73FAA}" type="pres">
      <dgm:prSet presAssocID="{6685D3E4-16E0-4697-8CD7-F4845C5EB7F7}" presName="compChildNode" presStyleCnt="0"/>
      <dgm:spPr/>
    </dgm:pt>
    <dgm:pt modelId="{E68D6B6F-919B-4FDA-ADB6-B4A48BE7C9EF}" type="pres">
      <dgm:prSet presAssocID="{6685D3E4-16E0-4697-8CD7-F4845C5EB7F7}" presName="theInnerList" presStyleCnt="0"/>
      <dgm:spPr/>
    </dgm:pt>
    <dgm:pt modelId="{913E14A5-F801-494B-9AFA-DBE284E4A7CB}" type="pres">
      <dgm:prSet presAssocID="{26A2F8B1-D61E-406B-8099-3BDF5F51F68B}" presName="childNode" presStyleLbl="node1" presStyleIdx="3" presStyleCnt="7" custLinFactNeighborX="-7">
        <dgm:presLayoutVars>
          <dgm:bulletEnabled val="1"/>
        </dgm:presLayoutVars>
      </dgm:prSet>
      <dgm:spPr/>
    </dgm:pt>
    <dgm:pt modelId="{4A0DFFC1-735B-4DEA-B669-76D9DB33B8C1}" type="pres">
      <dgm:prSet presAssocID="{26A2F8B1-D61E-406B-8099-3BDF5F51F68B}" presName="aSpace2" presStyleCnt="0"/>
      <dgm:spPr/>
    </dgm:pt>
    <dgm:pt modelId="{2CD9E39B-6DA3-4F32-B5F9-A061B67A0C81}" type="pres">
      <dgm:prSet presAssocID="{05000E37-92FC-4838-BA59-2D80B0677A67}" presName="childNode" presStyleLbl="node1" presStyleIdx="4" presStyleCnt="7" custLinFactNeighborX="-7">
        <dgm:presLayoutVars>
          <dgm:bulletEnabled val="1"/>
        </dgm:presLayoutVars>
      </dgm:prSet>
      <dgm:spPr/>
    </dgm:pt>
    <dgm:pt modelId="{93B1C67C-20F5-408F-92B5-A09D436042B9}" type="pres">
      <dgm:prSet presAssocID="{6685D3E4-16E0-4697-8CD7-F4845C5EB7F7}" presName="aSpace" presStyleCnt="0"/>
      <dgm:spPr/>
    </dgm:pt>
    <dgm:pt modelId="{CA867FD0-9FA0-478C-820C-9C3DD86A2255}" type="pres">
      <dgm:prSet presAssocID="{1D9799EF-7890-46A2-83AE-71A09F3E92EC}" presName="compNode" presStyleCnt="0"/>
      <dgm:spPr/>
    </dgm:pt>
    <dgm:pt modelId="{3E53AC6B-EE5A-430E-974E-61F05C1A9AD2}" type="pres">
      <dgm:prSet presAssocID="{1D9799EF-7890-46A2-83AE-71A09F3E92EC}" presName="aNode" presStyleLbl="bgShp" presStyleIdx="4" presStyleCnt="5"/>
      <dgm:spPr/>
    </dgm:pt>
    <dgm:pt modelId="{5D307BF2-3DC5-4717-91B4-24BBBFB219E1}" type="pres">
      <dgm:prSet presAssocID="{1D9799EF-7890-46A2-83AE-71A09F3E92EC}" presName="textNode" presStyleLbl="bgShp" presStyleIdx="4" presStyleCnt="5"/>
      <dgm:spPr/>
    </dgm:pt>
    <dgm:pt modelId="{1251D87D-52F6-4FB7-86AC-B58D4E4CBD6E}" type="pres">
      <dgm:prSet presAssocID="{1D9799EF-7890-46A2-83AE-71A09F3E92EC}" presName="compChildNode" presStyleCnt="0"/>
      <dgm:spPr/>
    </dgm:pt>
    <dgm:pt modelId="{E8EDF6FD-FF45-4FCA-905A-1BE920208E4A}" type="pres">
      <dgm:prSet presAssocID="{1D9799EF-7890-46A2-83AE-71A09F3E92EC}" presName="theInnerList" presStyleCnt="0"/>
      <dgm:spPr/>
    </dgm:pt>
    <dgm:pt modelId="{48766120-D7A7-4A7E-B1F7-580C969F35ED}" type="pres">
      <dgm:prSet presAssocID="{20B85800-D572-460F-974E-4A0F729F8DCB}" presName="childNode" presStyleLbl="node1" presStyleIdx="5" presStyleCnt="7">
        <dgm:presLayoutVars>
          <dgm:bulletEnabled val="1"/>
        </dgm:presLayoutVars>
      </dgm:prSet>
      <dgm:spPr/>
    </dgm:pt>
    <dgm:pt modelId="{DD41B5B5-7883-411C-A5FB-F374FB65F031}" type="pres">
      <dgm:prSet presAssocID="{20B85800-D572-460F-974E-4A0F729F8DCB}" presName="aSpace2" presStyleCnt="0"/>
      <dgm:spPr/>
    </dgm:pt>
    <dgm:pt modelId="{F1C2DBC2-60BE-4748-B937-D59D2B9661A8}" type="pres">
      <dgm:prSet presAssocID="{01DF42A8-4C0F-4DB1-A633-8421FA32DB82}" presName="childNode" presStyleLbl="node1" presStyleIdx="6" presStyleCnt="7" custLinFactNeighborX="4751">
        <dgm:presLayoutVars>
          <dgm:bulletEnabled val="1"/>
        </dgm:presLayoutVars>
      </dgm:prSet>
      <dgm:spPr/>
    </dgm:pt>
  </dgm:ptLst>
  <dgm:cxnLst>
    <dgm:cxn modelId="{248FA538-B0F8-4968-BEA4-D55B5F48206A}" type="presOf" srcId="{CF2CD556-B26B-4CAF-AB94-401815C8B874}" destId="{DFA08A23-25CA-4194-A47D-1AF6D28904AB}" srcOrd="0" destOrd="0" presId="urn:microsoft.com/office/officeart/2005/8/layout/lProcess2"/>
    <dgm:cxn modelId="{0CFCA6BB-6EFF-4856-8A4E-E82559DB55C2}" srcId="{CF2CD556-B26B-4CAF-AB94-401815C8B874}" destId="{1D9799EF-7890-46A2-83AE-71A09F3E92EC}" srcOrd="4" destOrd="0" parTransId="{2C97019C-7A94-485A-935F-6A57964E4D64}" sibTransId="{8B2F763D-2B49-453B-8B15-EDC6B9F91517}"/>
    <dgm:cxn modelId="{D699F5C2-75AB-43B2-A475-B4642BE91D36}" type="presOf" srcId="{1D9799EF-7890-46A2-83AE-71A09F3E92EC}" destId="{3E53AC6B-EE5A-430E-974E-61F05C1A9AD2}" srcOrd="0" destOrd="0" presId="urn:microsoft.com/office/officeart/2005/8/layout/lProcess2"/>
    <dgm:cxn modelId="{35F86EE1-6A26-4F1F-976E-D3150211F473}" type="presOf" srcId="{C001F01B-930C-4310-89DE-28240F6C8862}" destId="{28FB8017-F9CA-4548-8C2C-591D4A550719}" srcOrd="1" destOrd="0" presId="urn:microsoft.com/office/officeart/2005/8/layout/lProcess2"/>
    <dgm:cxn modelId="{CC95309F-5F7F-4643-B4F3-4CDCB0908663}" type="presOf" srcId="{05000E37-92FC-4838-BA59-2D80B0677A67}" destId="{2CD9E39B-6DA3-4F32-B5F9-A061B67A0C81}" srcOrd="0" destOrd="0" presId="urn:microsoft.com/office/officeart/2005/8/layout/lProcess2"/>
    <dgm:cxn modelId="{BECA20BD-0CD1-4579-A1F1-EEECDF755810}" type="presOf" srcId="{052C3FBD-BD9E-4E31-9503-19A82C9EC7C2}" destId="{E57A67B2-4287-4B6E-954A-42DAA3F26A07}" srcOrd="1" destOrd="0" presId="urn:microsoft.com/office/officeart/2005/8/layout/lProcess2"/>
    <dgm:cxn modelId="{0012437F-B3B6-4FE3-9B32-E658D6EBD37C}" type="presOf" srcId="{6685D3E4-16E0-4697-8CD7-F4845C5EB7F7}" destId="{72C5EB10-8363-462C-969A-8C56D67ACB1F}" srcOrd="0" destOrd="0" presId="urn:microsoft.com/office/officeart/2005/8/layout/lProcess2"/>
    <dgm:cxn modelId="{5F6277EB-8FCB-4302-8D0C-ADBE25415DEE}" srcId="{1D9799EF-7890-46A2-83AE-71A09F3E92EC}" destId="{20B85800-D572-460F-974E-4A0F729F8DCB}" srcOrd="0" destOrd="0" parTransId="{B06621D9-87D8-4962-93BA-0FC4AB30FB2B}" sibTransId="{882B4095-350D-4ECE-92D3-17F4607379E3}"/>
    <dgm:cxn modelId="{78D81480-73C6-4A7A-B860-94107F6C00B8}" type="presOf" srcId="{AB8FAF5E-BB9F-4DA5-9900-39D95642C95A}" destId="{9F4A29F9-C63B-4A19-A5F0-A5651B64F48A}" srcOrd="0" destOrd="0" presId="urn:microsoft.com/office/officeart/2005/8/layout/lProcess2"/>
    <dgm:cxn modelId="{53EEC5B9-71C4-4674-822D-E8F1C5401640}" type="presOf" srcId="{6685D3E4-16E0-4697-8CD7-F4845C5EB7F7}" destId="{91249CE8-CE50-47DB-A355-0158598579AB}" srcOrd="1" destOrd="0" presId="urn:microsoft.com/office/officeart/2005/8/layout/lProcess2"/>
    <dgm:cxn modelId="{66500C28-B3CB-46E0-8936-D2AF6204B273}" type="presOf" srcId="{052C3FBD-BD9E-4E31-9503-19A82C9EC7C2}" destId="{147AD402-1AEF-42DF-8872-C831B9E5E3AA}" srcOrd="0" destOrd="0" presId="urn:microsoft.com/office/officeart/2005/8/layout/lProcess2"/>
    <dgm:cxn modelId="{7799A927-8DE7-4A57-ADCD-BB820FF0BFFB}" type="presOf" srcId="{CA89B421-58C8-45C9-990D-07C13671F1BC}" destId="{2D7B27F2-5F1E-40AC-BE30-DD182BAE01E1}" srcOrd="0" destOrd="0" presId="urn:microsoft.com/office/officeart/2005/8/layout/lProcess2"/>
    <dgm:cxn modelId="{885802AB-BEEB-4043-A319-58E35528B817}" type="presOf" srcId="{26A2F8B1-D61E-406B-8099-3BDF5F51F68B}" destId="{913E14A5-F801-494B-9AFA-DBE284E4A7CB}" srcOrd="0" destOrd="0" presId="urn:microsoft.com/office/officeart/2005/8/layout/lProcess2"/>
    <dgm:cxn modelId="{0A459179-D168-4CC4-96E7-3D998C70BF82}" type="presOf" srcId="{20B85800-D572-460F-974E-4A0F729F8DCB}" destId="{48766120-D7A7-4A7E-B1F7-580C969F35ED}" srcOrd="0" destOrd="0" presId="urn:microsoft.com/office/officeart/2005/8/layout/lProcess2"/>
    <dgm:cxn modelId="{D01646BB-554F-4AB0-8345-BD40BAC81E20}" srcId="{CF2CD556-B26B-4CAF-AB94-401815C8B874}" destId="{6685D3E4-16E0-4697-8CD7-F4845C5EB7F7}" srcOrd="3" destOrd="0" parTransId="{FBF35B95-84AF-45A8-B467-9D25FCFE80DE}" sibTransId="{DB702F68-E571-45C0-8212-BC9C33D25F58}"/>
    <dgm:cxn modelId="{115E634D-2AAD-4779-9582-FFFAE19CE050}" type="presOf" srcId="{01DF42A8-4C0F-4DB1-A633-8421FA32DB82}" destId="{F1C2DBC2-60BE-4748-B937-D59D2B9661A8}" srcOrd="0" destOrd="0" presId="urn:microsoft.com/office/officeart/2005/8/layout/lProcess2"/>
    <dgm:cxn modelId="{A0493D67-6926-414B-B165-BD33F862620A}" srcId="{052C3FBD-BD9E-4E31-9503-19A82C9EC7C2}" destId="{CA89B421-58C8-45C9-990D-07C13671F1BC}" srcOrd="0" destOrd="0" parTransId="{08A68A2F-64D7-4DB5-AFFD-A7ADB70F392C}" sibTransId="{FA678A7B-4866-41CB-8394-CB2CDA6E7B2B}"/>
    <dgm:cxn modelId="{C2A6C3C7-F2AE-4AC6-87AE-CC0FD7EBBF1A}" srcId="{6685D3E4-16E0-4697-8CD7-F4845C5EB7F7}" destId="{26A2F8B1-D61E-406B-8099-3BDF5F51F68B}" srcOrd="0" destOrd="0" parTransId="{54FB9790-C058-40A3-936B-F168AE6AF9B7}" sibTransId="{270AE3C3-362F-40CF-8F26-4F82ADBAD58E}"/>
    <dgm:cxn modelId="{AD99BB82-39B7-4AC6-B950-38CB8E4C7478}" srcId="{CF2CD556-B26B-4CAF-AB94-401815C8B874}" destId="{C001F01B-930C-4310-89DE-28240F6C8862}" srcOrd="1" destOrd="0" parTransId="{327E9D76-113B-4F97-8C4E-FDB5A74E4BC9}" sibTransId="{A353435C-C1F6-4E11-8525-1C7ABC2BD219}"/>
    <dgm:cxn modelId="{8DDB922D-3A7B-439B-A493-2B840DD8D0F5}" type="presOf" srcId="{1D9799EF-7890-46A2-83AE-71A09F3E92EC}" destId="{5D307BF2-3DC5-4717-91B4-24BBBFB219E1}" srcOrd="1" destOrd="0" presId="urn:microsoft.com/office/officeart/2005/8/layout/lProcess2"/>
    <dgm:cxn modelId="{A6A07CC9-07C1-4EC7-899C-0B5A57CD1860}" srcId="{CF2CD556-B26B-4CAF-AB94-401815C8B874}" destId="{052C3FBD-BD9E-4E31-9503-19A82C9EC7C2}" srcOrd="0" destOrd="0" parTransId="{0FBDAA0A-3A09-4B3B-A965-626114D50708}" sibTransId="{FD161618-7442-4E9D-ADA8-4464810EF52B}"/>
    <dgm:cxn modelId="{7580631C-CDB6-468B-8A72-0D9F5BF00AC9}" srcId="{1D9799EF-7890-46A2-83AE-71A09F3E92EC}" destId="{01DF42A8-4C0F-4DB1-A633-8421FA32DB82}" srcOrd="1" destOrd="0" parTransId="{76347758-FCDF-4F22-AE83-7BB1F943CF6F}" sibTransId="{E22D5BB1-3E0E-4AD7-B40C-0DAF9664541F}"/>
    <dgm:cxn modelId="{08AA9008-1D1A-49C8-87C2-514F5F1E9146}" type="presOf" srcId="{AB8FAF5E-BB9F-4DA5-9900-39D95642C95A}" destId="{C595122B-0F1C-4DE8-840E-8A18F98FF029}" srcOrd="1" destOrd="0" presId="urn:microsoft.com/office/officeart/2005/8/layout/lProcess2"/>
    <dgm:cxn modelId="{12D7AC65-9A26-4B74-B0FD-2EE1CB7D2282}" srcId="{CF2CD556-B26B-4CAF-AB94-401815C8B874}" destId="{AB8FAF5E-BB9F-4DA5-9900-39D95642C95A}" srcOrd="2" destOrd="0" parTransId="{588F6092-CB18-4EF3-A78E-A66E93244B2F}" sibTransId="{6EB3785F-907A-4312-A0CD-A9FC7E12BEF5}"/>
    <dgm:cxn modelId="{BA542143-7645-4857-A18E-25A2E72B10DA}" srcId="{C001F01B-930C-4310-89DE-28240F6C8862}" destId="{898262CA-8E33-43DB-9EAF-BBA02B013005}" srcOrd="0" destOrd="0" parTransId="{EFDD6654-46B2-4A2D-9AB5-6D696FC8A4EA}" sibTransId="{365876C4-047A-4836-A80C-97214459BE7F}"/>
    <dgm:cxn modelId="{90E50E87-68D4-4905-84EA-463D949B4CD1}" srcId="{6685D3E4-16E0-4697-8CD7-F4845C5EB7F7}" destId="{05000E37-92FC-4838-BA59-2D80B0677A67}" srcOrd="1" destOrd="0" parTransId="{E272DDAD-D499-4AD3-AB91-D03DAE0D4E3B}" sibTransId="{8AEB713B-5DC6-4790-BB57-93ED355B1FF7}"/>
    <dgm:cxn modelId="{56E09624-5185-401A-9B0C-E4AEB7D1AFE0}" type="presOf" srcId="{334D675E-CF29-4240-9FF7-A68618D376AF}" destId="{E37715D9-4963-4E03-BCCA-55006477BDE7}" srcOrd="0" destOrd="0" presId="urn:microsoft.com/office/officeart/2005/8/layout/lProcess2"/>
    <dgm:cxn modelId="{F2572826-E2C0-428E-8FDA-6C0533E8116E}" type="presOf" srcId="{898262CA-8E33-43DB-9EAF-BBA02B013005}" destId="{6B9281FA-B4AD-41DF-B9DD-0029B14A4F0D}" srcOrd="0" destOrd="0" presId="urn:microsoft.com/office/officeart/2005/8/layout/lProcess2"/>
    <dgm:cxn modelId="{84626717-79DE-4F56-AD77-2B23E5B64BCD}" srcId="{AB8FAF5E-BB9F-4DA5-9900-39D95642C95A}" destId="{334D675E-CF29-4240-9FF7-A68618D376AF}" srcOrd="0" destOrd="0" parTransId="{CC2C4260-F6CA-44DC-B1F2-FF381C650FED}" sibTransId="{0CBE32E0-6024-4C57-9784-E3BEF4DAA07A}"/>
    <dgm:cxn modelId="{51B0F97E-2D9F-4875-AD8F-8F5BF9205702}" type="presOf" srcId="{C001F01B-930C-4310-89DE-28240F6C8862}" destId="{01552AE2-B2E1-4E4C-B25F-BC6A8EBF1283}" srcOrd="0" destOrd="0" presId="urn:microsoft.com/office/officeart/2005/8/layout/lProcess2"/>
    <dgm:cxn modelId="{37C81A92-E3A5-42C2-B616-D5E41FBC0047}" type="presParOf" srcId="{DFA08A23-25CA-4194-A47D-1AF6D28904AB}" destId="{D5B486F5-A8FB-4959-A3FC-C9C037C157E4}" srcOrd="0" destOrd="0" presId="urn:microsoft.com/office/officeart/2005/8/layout/lProcess2"/>
    <dgm:cxn modelId="{B4F72D80-3A52-4907-A5B3-B2C0997E4448}" type="presParOf" srcId="{D5B486F5-A8FB-4959-A3FC-C9C037C157E4}" destId="{147AD402-1AEF-42DF-8872-C831B9E5E3AA}" srcOrd="0" destOrd="0" presId="urn:microsoft.com/office/officeart/2005/8/layout/lProcess2"/>
    <dgm:cxn modelId="{A9F08206-459D-447C-8CB9-A1EF7CC5925D}" type="presParOf" srcId="{D5B486F5-A8FB-4959-A3FC-C9C037C157E4}" destId="{E57A67B2-4287-4B6E-954A-42DAA3F26A07}" srcOrd="1" destOrd="0" presId="urn:microsoft.com/office/officeart/2005/8/layout/lProcess2"/>
    <dgm:cxn modelId="{2902B13D-5FE8-442E-8137-6DBA2BB71E75}" type="presParOf" srcId="{D5B486F5-A8FB-4959-A3FC-C9C037C157E4}" destId="{31125081-801E-4092-ACFC-DDB194393BB0}" srcOrd="2" destOrd="0" presId="urn:microsoft.com/office/officeart/2005/8/layout/lProcess2"/>
    <dgm:cxn modelId="{592CE489-E383-495C-83CA-47981BB54017}" type="presParOf" srcId="{31125081-801E-4092-ACFC-DDB194393BB0}" destId="{BA5E5EB6-13C0-4F61-90ED-C052996D9BA2}" srcOrd="0" destOrd="0" presId="urn:microsoft.com/office/officeart/2005/8/layout/lProcess2"/>
    <dgm:cxn modelId="{F9CADFC7-9C1D-44CF-8285-15A8D500C4DB}" type="presParOf" srcId="{BA5E5EB6-13C0-4F61-90ED-C052996D9BA2}" destId="{2D7B27F2-5F1E-40AC-BE30-DD182BAE01E1}" srcOrd="0" destOrd="0" presId="urn:microsoft.com/office/officeart/2005/8/layout/lProcess2"/>
    <dgm:cxn modelId="{ADD46C2F-DD35-4329-B8D0-53D4D8999E0A}" type="presParOf" srcId="{DFA08A23-25CA-4194-A47D-1AF6D28904AB}" destId="{4DEE8C9F-874A-4ABC-AF58-549171C4CF2F}" srcOrd="1" destOrd="0" presId="urn:microsoft.com/office/officeart/2005/8/layout/lProcess2"/>
    <dgm:cxn modelId="{1E530D1C-BAB1-4C37-8A80-0605929021B5}" type="presParOf" srcId="{DFA08A23-25CA-4194-A47D-1AF6D28904AB}" destId="{090E1C75-F500-485A-88B6-95B91F7CEED1}" srcOrd="2" destOrd="0" presId="urn:microsoft.com/office/officeart/2005/8/layout/lProcess2"/>
    <dgm:cxn modelId="{B3436267-71D5-425C-AE72-D9D50EE196BC}" type="presParOf" srcId="{090E1C75-F500-485A-88B6-95B91F7CEED1}" destId="{01552AE2-B2E1-4E4C-B25F-BC6A8EBF1283}" srcOrd="0" destOrd="0" presId="urn:microsoft.com/office/officeart/2005/8/layout/lProcess2"/>
    <dgm:cxn modelId="{7C1D7F30-CDA0-4E9D-80DB-4D40C3ABD31A}" type="presParOf" srcId="{090E1C75-F500-485A-88B6-95B91F7CEED1}" destId="{28FB8017-F9CA-4548-8C2C-591D4A550719}" srcOrd="1" destOrd="0" presId="urn:microsoft.com/office/officeart/2005/8/layout/lProcess2"/>
    <dgm:cxn modelId="{C488C83A-5781-41A5-8FFF-289F77A4187A}" type="presParOf" srcId="{090E1C75-F500-485A-88B6-95B91F7CEED1}" destId="{D8785F2F-555C-4208-86C0-78432554D27D}" srcOrd="2" destOrd="0" presId="urn:microsoft.com/office/officeart/2005/8/layout/lProcess2"/>
    <dgm:cxn modelId="{15160FAC-D435-43B0-B990-BCB7CF9B4260}" type="presParOf" srcId="{D8785F2F-555C-4208-86C0-78432554D27D}" destId="{173A796A-95D2-49E8-984B-0DE6A798301F}" srcOrd="0" destOrd="0" presId="urn:microsoft.com/office/officeart/2005/8/layout/lProcess2"/>
    <dgm:cxn modelId="{0EC9AE45-420F-4B03-9BB0-C7416A68CCE5}" type="presParOf" srcId="{173A796A-95D2-49E8-984B-0DE6A798301F}" destId="{6B9281FA-B4AD-41DF-B9DD-0029B14A4F0D}" srcOrd="0" destOrd="0" presId="urn:microsoft.com/office/officeart/2005/8/layout/lProcess2"/>
    <dgm:cxn modelId="{1EC56AB9-AD6A-48E4-9DBE-099DD6842885}" type="presParOf" srcId="{DFA08A23-25CA-4194-A47D-1AF6D28904AB}" destId="{A8BC7A9A-CCC3-4D84-84C0-FF1AB13A66FA}" srcOrd="3" destOrd="0" presId="urn:microsoft.com/office/officeart/2005/8/layout/lProcess2"/>
    <dgm:cxn modelId="{73640133-58CB-4117-963B-7365561FD0CA}" type="presParOf" srcId="{DFA08A23-25CA-4194-A47D-1AF6D28904AB}" destId="{FA476F93-8FB9-4C11-97C5-E6D0B918C4CC}" srcOrd="4" destOrd="0" presId="urn:microsoft.com/office/officeart/2005/8/layout/lProcess2"/>
    <dgm:cxn modelId="{CCC41E53-A0A4-4FA5-884B-80772C0DCF56}" type="presParOf" srcId="{FA476F93-8FB9-4C11-97C5-E6D0B918C4CC}" destId="{9F4A29F9-C63B-4A19-A5F0-A5651B64F48A}" srcOrd="0" destOrd="0" presId="urn:microsoft.com/office/officeart/2005/8/layout/lProcess2"/>
    <dgm:cxn modelId="{D118910D-2BB8-4B23-B3CF-297A38BDCA6A}" type="presParOf" srcId="{FA476F93-8FB9-4C11-97C5-E6D0B918C4CC}" destId="{C595122B-0F1C-4DE8-840E-8A18F98FF029}" srcOrd="1" destOrd="0" presId="urn:microsoft.com/office/officeart/2005/8/layout/lProcess2"/>
    <dgm:cxn modelId="{70A75EBE-BD86-4DE3-8DFA-33249AC42677}" type="presParOf" srcId="{FA476F93-8FB9-4C11-97C5-E6D0B918C4CC}" destId="{A99AE300-3E8F-414D-8A3B-157CD2927599}" srcOrd="2" destOrd="0" presId="urn:microsoft.com/office/officeart/2005/8/layout/lProcess2"/>
    <dgm:cxn modelId="{3F2E7600-7BBC-4965-B5CC-AF07313B9795}" type="presParOf" srcId="{A99AE300-3E8F-414D-8A3B-157CD2927599}" destId="{EF5BA35F-E439-4110-8FA4-51DD58692058}" srcOrd="0" destOrd="0" presId="urn:microsoft.com/office/officeart/2005/8/layout/lProcess2"/>
    <dgm:cxn modelId="{AF88C9FA-9D07-470F-86BC-4107F68096C2}" type="presParOf" srcId="{EF5BA35F-E439-4110-8FA4-51DD58692058}" destId="{E37715D9-4963-4E03-BCCA-55006477BDE7}" srcOrd="0" destOrd="0" presId="urn:microsoft.com/office/officeart/2005/8/layout/lProcess2"/>
    <dgm:cxn modelId="{428609E7-FC76-4C18-AD40-89813EF6B28F}" type="presParOf" srcId="{DFA08A23-25CA-4194-A47D-1AF6D28904AB}" destId="{7866BC0A-9830-46EF-A00E-DCED74829617}" srcOrd="5" destOrd="0" presId="urn:microsoft.com/office/officeart/2005/8/layout/lProcess2"/>
    <dgm:cxn modelId="{7A642AC6-52F0-4B22-9E8F-F85D8B92B7A3}" type="presParOf" srcId="{DFA08A23-25CA-4194-A47D-1AF6D28904AB}" destId="{EAEC9F55-DD11-45A2-85E7-A596F1FF12B8}" srcOrd="6" destOrd="0" presId="urn:microsoft.com/office/officeart/2005/8/layout/lProcess2"/>
    <dgm:cxn modelId="{BC4A82B2-CE38-431C-9359-1909B414CB5F}" type="presParOf" srcId="{EAEC9F55-DD11-45A2-85E7-A596F1FF12B8}" destId="{72C5EB10-8363-462C-969A-8C56D67ACB1F}" srcOrd="0" destOrd="0" presId="urn:microsoft.com/office/officeart/2005/8/layout/lProcess2"/>
    <dgm:cxn modelId="{73338D7E-1A60-49D9-A442-A763B78898B2}" type="presParOf" srcId="{EAEC9F55-DD11-45A2-85E7-A596F1FF12B8}" destId="{91249CE8-CE50-47DB-A355-0158598579AB}" srcOrd="1" destOrd="0" presId="urn:microsoft.com/office/officeart/2005/8/layout/lProcess2"/>
    <dgm:cxn modelId="{13380776-4047-486B-B225-60AA231A63F9}" type="presParOf" srcId="{EAEC9F55-DD11-45A2-85E7-A596F1FF12B8}" destId="{316F5A43-04A3-4B70-BB5E-39FA05F73FAA}" srcOrd="2" destOrd="0" presId="urn:microsoft.com/office/officeart/2005/8/layout/lProcess2"/>
    <dgm:cxn modelId="{C48C3DAF-04CE-4E90-84CD-2AF3E2FA2382}" type="presParOf" srcId="{316F5A43-04A3-4B70-BB5E-39FA05F73FAA}" destId="{E68D6B6F-919B-4FDA-ADB6-B4A48BE7C9EF}" srcOrd="0" destOrd="0" presId="urn:microsoft.com/office/officeart/2005/8/layout/lProcess2"/>
    <dgm:cxn modelId="{62ADC8FD-5496-4013-BAC5-E04007DD08C1}" type="presParOf" srcId="{E68D6B6F-919B-4FDA-ADB6-B4A48BE7C9EF}" destId="{913E14A5-F801-494B-9AFA-DBE284E4A7CB}" srcOrd="0" destOrd="0" presId="urn:microsoft.com/office/officeart/2005/8/layout/lProcess2"/>
    <dgm:cxn modelId="{9EA5595D-4B68-4FFA-A1A0-D4375BFEABDF}" type="presParOf" srcId="{E68D6B6F-919B-4FDA-ADB6-B4A48BE7C9EF}" destId="{4A0DFFC1-735B-4DEA-B669-76D9DB33B8C1}" srcOrd="1" destOrd="0" presId="urn:microsoft.com/office/officeart/2005/8/layout/lProcess2"/>
    <dgm:cxn modelId="{E021EC56-DEC0-4B0D-A4E4-0E9C11A5B29E}" type="presParOf" srcId="{E68D6B6F-919B-4FDA-ADB6-B4A48BE7C9EF}" destId="{2CD9E39B-6DA3-4F32-B5F9-A061B67A0C81}" srcOrd="2" destOrd="0" presId="urn:microsoft.com/office/officeart/2005/8/layout/lProcess2"/>
    <dgm:cxn modelId="{C6D6CE01-A531-4754-979B-24CC66BE4603}" type="presParOf" srcId="{DFA08A23-25CA-4194-A47D-1AF6D28904AB}" destId="{93B1C67C-20F5-408F-92B5-A09D436042B9}" srcOrd="7" destOrd="0" presId="urn:microsoft.com/office/officeart/2005/8/layout/lProcess2"/>
    <dgm:cxn modelId="{59F95C20-3942-4E51-9CA5-3C1EAF150DAA}" type="presParOf" srcId="{DFA08A23-25CA-4194-A47D-1AF6D28904AB}" destId="{CA867FD0-9FA0-478C-820C-9C3DD86A2255}" srcOrd="8" destOrd="0" presId="urn:microsoft.com/office/officeart/2005/8/layout/lProcess2"/>
    <dgm:cxn modelId="{7ADBC6BA-1840-497E-B0EB-3C2246F8894E}" type="presParOf" srcId="{CA867FD0-9FA0-478C-820C-9C3DD86A2255}" destId="{3E53AC6B-EE5A-430E-974E-61F05C1A9AD2}" srcOrd="0" destOrd="0" presId="urn:microsoft.com/office/officeart/2005/8/layout/lProcess2"/>
    <dgm:cxn modelId="{DFF6E89E-B472-4970-A0C9-027039ABFDAF}" type="presParOf" srcId="{CA867FD0-9FA0-478C-820C-9C3DD86A2255}" destId="{5D307BF2-3DC5-4717-91B4-24BBBFB219E1}" srcOrd="1" destOrd="0" presId="urn:microsoft.com/office/officeart/2005/8/layout/lProcess2"/>
    <dgm:cxn modelId="{85CE7F5D-3266-43B9-A074-A7CAAE125013}" type="presParOf" srcId="{CA867FD0-9FA0-478C-820C-9C3DD86A2255}" destId="{1251D87D-52F6-4FB7-86AC-B58D4E4CBD6E}" srcOrd="2" destOrd="0" presId="urn:microsoft.com/office/officeart/2005/8/layout/lProcess2"/>
    <dgm:cxn modelId="{7BEF4676-C47E-4070-A538-D6AA1E899D58}" type="presParOf" srcId="{1251D87D-52F6-4FB7-86AC-B58D4E4CBD6E}" destId="{E8EDF6FD-FF45-4FCA-905A-1BE920208E4A}" srcOrd="0" destOrd="0" presId="urn:microsoft.com/office/officeart/2005/8/layout/lProcess2"/>
    <dgm:cxn modelId="{ADC166DA-FF1B-44FD-A8C7-C96BC6ABD38D}" type="presParOf" srcId="{E8EDF6FD-FF45-4FCA-905A-1BE920208E4A}" destId="{48766120-D7A7-4A7E-B1F7-580C969F35ED}" srcOrd="0" destOrd="0" presId="urn:microsoft.com/office/officeart/2005/8/layout/lProcess2"/>
    <dgm:cxn modelId="{1025A615-74F0-4776-A5B3-71B58F632377}" type="presParOf" srcId="{E8EDF6FD-FF45-4FCA-905A-1BE920208E4A}" destId="{DD41B5B5-7883-411C-A5FB-F374FB65F031}" srcOrd="1" destOrd="0" presId="urn:microsoft.com/office/officeart/2005/8/layout/lProcess2"/>
    <dgm:cxn modelId="{20718C8F-52D8-470F-86C8-71191476DD05}" type="presParOf" srcId="{E8EDF6FD-FF45-4FCA-905A-1BE920208E4A}" destId="{F1C2DBC2-60BE-4748-B937-D59D2B9661A8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AD402-1AEF-42DF-8872-C831B9E5E3AA}">
      <dsp:nvSpPr>
        <dsp:cNvPr id="0" name=""/>
        <dsp:cNvSpPr/>
      </dsp:nvSpPr>
      <dsp:spPr>
        <a:xfrm>
          <a:off x="4370" y="0"/>
          <a:ext cx="1533615" cy="4064000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kern="1200" dirty="0"/>
            <a:t>introducció</a:t>
          </a:r>
        </a:p>
      </dsp:txBody>
      <dsp:txXfrm>
        <a:off x="4370" y="0"/>
        <a:ext cx="1533615" cy="1219200"/>
      </dsp:txXfrm>
    </dsp:sp>
    <dsp:sp modelId="{2D7B27F2-5F1E-40AC-BE30-DD182BAE01E1}">
      <dsp:nvSpPr>
        <dsp:cNvPr id="0" name=""/>
        <dsp:cNvSpPr/>
      </dsp:nvSpPr>
      <dsp:spPr>
        <a:xfrm>
          <a:off x="147916" y="1219200"/>
          <a:ext cx="1226892" cy="2641600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kern="1200" dirty="0">
              <a:solidFill>
                <a:schemeClr val="tx1"/>
              </a:solidFill>
            </a:rPr>
            <a:t>Característiques pròpies de la població específica</a:t>
          </a:r>
        </a:p>
      </dsp:txBody>
      <dsp:txXfrm>
        <a:off x="183850" y="1255134"/>
        <a:ext cx="1155024" cy="2569732"/>
      </dsp:txXfrm>
    </dsp:sp>
    <dsp:sp modelId="{01552AE2-B2E1-4E4C-B25F-BC6A8EBF1283}">
      <dsp:nvSpPr>
        <dsp:cNvPr id="0" name=""/>
        <dsp:cNvSpPr/>
      </dsp:nvSpPr>
      <dsp:spPr>
        <a:xfrm>
          <a:off x="1653007" y="0"/>
          <a:ext cx="1533615" cy="4064000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kern="1200" dirty="0"/>
            <a:t>protocol de proves</a:t>
          </a:r>
        </a:p>
      </dsp:txBody>
      <dsp:txXfrm>
        <a:off x="1653007" y="0"/>
        <a:ext cx="1533615" cy="1219200"/>
      </dsp:txXfrm>
    </dsp:sp>
    <dsp:sp modelId="{6B9281FA-B4AD-41DF-B9DD-0029B14A4F0D}">
      <dsp:nvSpPr>
        <dsp:cNvPr id="0" name=""/>
        <dsp:cNvSpPr/>
      </dsp:nvSpPr>
      <dsp:spPr>
        <a:xfrm>
          <a:off x="1741828" y="1219200"/>
          <a:ext cx="1355802" cy="2641600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kern="1200" dirty="0">
              <a:solidFill>
                <a:schemeClr val="tx1"/>
              </a:solidFill>
            </a:rPr>
            <a:t>Disseny , desenvolupament, aprenentatge i aplicació</a:t>
          </a:r>
        </a:p>
      </dsp:txBody>
      <dsp:txXfrm>
        <a:off x="1781538" y="1258910"/>
        <a:ext cx="1276382" cy="2562180"/>
      </dsp:txXfrm>
    </dsp:sp>
    <dsp:sp modelId="{9F4A29F9-C63B-4A19-A5F0-A5651B64F48A}">
      <dsp:nvSpPr>
        <dsp:cNvPr id="0" name=""/>
        <dsp:cNvSpPr/>
      </dsp:nvSpPr>
      <dsp:spPr>
        <a:xfrm>
          <a:off x="3301644" y="0"/>
          <a:ext cx="1533615" cy="4064000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kern="1200" dirty="0"/>
            <a:t>valors de normalitat i tractament</a:t>
          </a:r>
        </a:p>
      </dsp:txBody>
      <dsp:txXfrm>
        <a:off x="3301644" y="0"/>
        <a:ext cx="1533615" cy="1219200"/>
      </dsp:txXfrm>
    </dsp:sp>
    <dsp:sp modelId="{E37715D9-4963-4E03-BCCA-55006477BDE7}">
      <dsp:nvSpPr>
        <dsp:cNvPr id="0" name=""/>
        <dsp:cNvSpPr/>
      </dsp:nvSpPr>
      <dsp:spPr>
        <a:xfrm>
          <a:off x="3464649" y="1219200"/>
          <a:ext cx="1226892" cy="2641600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kern="1200" dirty="0">
              <a:solidFill>
                <a:schemeClr val="tx1"/>
              </a:solidFill>
            </a:rPr>
            <a:t>Tractament, criteris de diagnòstic i criteris de  derivació</a:t>
          </a:r>
        </a:p>
      </dsp:txBody>
      <dsp:txXfrm>
        <a:off x="3500583" y="1255134"/>
        <a:ext cx="1155024" cy="2569732"/>
      </dsp:txXfrm>
    </dsp:sp>
    <dsp:sp modelId="{72C5EB10-8363-462C-969A-8C56D67ACB1F}">
      <dsp:nvSpPr>
        <dsp:cNvPr id="0" name=""/>
        <dsp:cNvSpPr/>
      </dsp:nvSpPr>
      <dsp:spPr>
        <a:xfrm>
          <a:off x="4950281" y="0"/>
          <a:ext cx="1533615" cy="4064000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kern="1200" dirty="0"/>
            <a:t>procediments clínics</a:t>
          </a:r>
        </a:p>
      </dsp:txBody>
      <dsp:txXfrm>
        <a:off x="4950281" y="0"/>
        <a:ext cx="1533615" cy="1219200"/>
      </dsp:txXfrm>
    </dsp:sp>
    <dsp:sp modelId="{913E14A5-F801-494B-9AFA-DBE284E4A7CB}">
      <dsp:nvSpPr>
        <dsp:cNvPr id="0" name=""/>
        <dsp:cNvSpPr/>
      </dsp:nvSpPr>
      <dsp:spPr>
        <a:xfrm>
          <a:off x="5103556" y="1220390"/>
          <a:ext cx="1226892" cy="1225351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kern="1200" dirty="0">
              <a:solidFill>
                <a:schemeClr val="tx1"/>
              </a:solidFill>
            </a:rPr>
            <a:t>“Aprendre a fer” (teoria)</a:t>
          </a:r>
        </a:p>
      </dsp:txBody>
      <dsp:txXfrm>
        <a:off x="5139445" y="1256279"/>
        <a:ext cx="1155114" cy="1153573"/>
      </dsp:txXfrm>
    </dsp:sp>
    <dsp:sp modelId="{2CD9E39B-6DA3-4F32-B5F9-A061B67A0C81}">
      <dsp:nvSpPr>
        <dsp:cNvPr id="0" name=""/>
        <dsp:cNvSpPr/>
      </dsp:nvSpPr>
      <dsp:spPr>
        <a:xfrm>
          <a:off x="5103556" y="2634257"/>
          <a:ext cx="1226892" cy="1225351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kern="1200" dirty="0">
              <a:solidFill>
                <a:schemeClr val="tx1"/>
              </a:solidFill>
            </a:rPr>
            <a:t>Integrar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kern="1200" dirty="0">
              <a:solidFill>
                <a:schemeClr val="tx1"/>
              </a:solidFill>
            </a:rPr>
            <a:t>(pràctica o examen)</a:t>
          </a:r>
        </a:p>
      </dsp:txBody>
      <dsp:txXfrm>
        <a:off x="5139445" y="2670146"/>
        <a:ext cx="1155114" cy="1153573"/>
      </dsp:txXfrm>
    </dsp:sp>
    <dsp:sp modelId="{3E53AC6B-EE5A-430E-974E-61F05C1A9AD2}">
      <dsp:nvSpPr>
        <dsp:cNvPr id="0" name=""/>
        <dsp:cNvSpPr/>
      </dsp:nvSpPr>
      <dsp:spPr>
        <a:xfrm>
          <a:off x="6598917" y="0"/>
          <a:ext cx="1533615" cy="4064000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kern="1200" dirty="0"/>
            <a:t>pràctiques clíniques</a:t>
          </a:r>
        </a:p>
      </dsp:txBody>
      <dsp:txXfrm>
        <a:off x="6598917" y="0"/>
        <a:ext cx="1533615" cy="1219200"/>
      </dsp:txXfrm>
    </dsp:sp>
    <dsp:sp modelId="{48766120-D7A7-4A7E-B1F7-580C969F35ED}">
      <dsp:nvSpPr>
        <dsp:cNvPr id="0" name=""/>
        <dsp:cNvSpPr/>
      </dsp:nvSpPr>
      <dsp:spPr>
        <a:xfrm>
          <a:off x="6752279" y="1220390"/>
          <a:ext cx="1226892" cy="1225351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kern="1200" dirty="0">
              <a:solidFill>
                <a:schemeClr val="tx1"/>
              </a:solidFill>
            </a:rPr>
            <a:t>Pràctiques amb pacients reals</a:t>
          </a:r>
        </a:p>
      </dsp:txBody>
      <dsp:txXfrm>
        <a:off x="6788168" y="1256279"/>
        <a:ext cx="1155114" cy="1153573"/>
      </dsp:txXfrm>
    </dsp:sp>
    <dsp:sp modelId="{F1C2DBC2-60BE-4748-B937-D59D2B9661A8}">
      <dsp:nvSpPr>
        <dsp:cNvPr id="0" name=""/>
        <dsp:cNvSpPr/>
      </dsp:nvSpPr>
      <dsp:spPr>
        <a:xfrm>
          <a:off x="6810569" y="2634257"/>
          <a:ext cx="1226892" cy="1225351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kern="1200" dirty="0">
              <a:solidFill>
                <a:schemeClr val="tx1"/>
              </a:solidFill>
            </a:rPr>
            <a:t>Examen que convalida les pràctiques amb pacients reals</a:t>
          </a:r>
        </a:p>
      </dsp:txBody>
      <dsp:txXfrm>
        <a:off x="6846458" y="2670146"/>
        <a:ext cx="1155114" cy="1153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E6154-3F3E-4E05-BA42-BE01B3DCF8B0}" type="datetimeFigureOut">
              <a:rPr lang="es-ES" smtClean="0"/>
              <a:t>27/10/2016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0879" y="4722694"/>
            <a:ext cx="54470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6737" y="9443662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EC204-963A-472D-9D09-EDBEDCC9453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Dos </a:t>
            </a:r>
            <a:r>
              <a:rPr lang="es-ES" dirty="0" err="1"/>
              <a:t>motius</a:t>
            </a:r>
            <a:r>
              <a:rPr lang="es-ES" dirty="0"/>
              <a:t>: per </a:t>
            </a:r>
            <a:r>
              <a:rPr lang="es-ES" dirty="0" err="1"/>
              <a:t>ajudar</a:t>
            </a:r>
            <a:r>
              <a:rPr lang="es-ES" dirty="0"/>
              <a:t> en </a:t>
            </a:r>
            <a:r>
              <a:rPr lang="es-ES" dirty="0" err="1"/>
              <a:t>despistatge</a:t>
            </a:r>
            <a:r>
              <a:rPr lang="es-ES" dirty="0"/>
              <a:t> i per estar </a:t>
            </a:r>
            <a:r>
              <a:rPr lang="es-ES" dirty="0" err="1"/>
              <a:t>preparat</a:t>
            </a:r>
            <a:r>
              <a:rPr lang="es-ES" dirty="0"/>
              <a:t> en </a:t>
            </a:r>
            <a:r>
              <a:rPr lang="es-ES" dirty="0" err="1"/>
              <a:t>protocls</a:t>
            </a:r>
            <a:r>
              <a:rPr lang="es-ES" dirty="0"/>
              <a:t> de </a:t>
            </a:r>
            <a:r>
              <a:rPr lang="es-ES" dirty="0" err="1"/>
              <a:t>treball</a:t>
            </a:r>
            <a:r>
              <a:rPr lang="es-ES" dirty="0"/>
              <a:t> si </a:t>
            </a:r>
            <a:r>
              <a:rPr lang="es-ES" dirty="0" err="1"/>
              <a:t>accedeix</a:t>
            </a:r>
            <a:r>
              <a:rPr lang="es-ES" dirty="0"/>
              <a:t> sistema </a:t>
            </a:r>
            <a:r>
              <a:rPr lang="es-ES" dirty="0" err="1"/>
              <a:t>sanitari</a:t>
            </a:r>
            <a:r>
              <a:rPr lang="es-ES" dirty="0"/>
              <a:t> </a:t>
            </a:r>
            <a:r>
              <a:rPr lang="es-ES" dirty="0" err="1"/>
              <a:t>públic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EC204-963A-472D-9D09-EDBEDCC9453F}" type="slidenum">
              <a:rPr lang="es-ES" smtClean="0"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err="1"/>
              <a:t>Fàcil</a:t>
            </a:r>
            <a:r>
              <a:rPr lang="es-ES" dirty="0"/>
              <a:t> per </a:t>
            </a:r>
            <a:r>
              <a:rPr lang="es-ES" dirty="0" err="1"/>
              <a:t>fer</a:t>
            </a:r>
            <a:r>
              <a:rPr lang="es-ES" dirty="0"/>
              <a:t> una primera </a:t>
            </a:r>
            <a:r>
              <a:rPr lang="es-ES" dirty="0" err="1"/>
              <a:t>exploració</a:t>
            </a:r>
            <a:r>
              <a:rPr lang="es-ES" dirty="0"/>
              <a:t> </a:t>
            </a:r>
            <a:r>
              <a:rPr lang="es-ES" baseline="0" dirty="0"/>
              <a:t>a </a:t>
            </a:r>
            <a:r>
              <a:rPr lang="es-ES" baseline="0" dirty="0" err="1"/>
              <a:t>l’òptica</a:t>
            </a:r>
            <a:r>
              <a:rPr lang="es-ES" baseline="0" dirty="0"/>
              <a:t>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EC204-963A-472D-9D09-EDBEDCC9453F}" type="slidenum">
              <a:rPr lang="es-ES" smtClean="0"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dirty="0"/>
              <a:t>Per avaluar la competència clínica, les proves ACOE mesuren una sèrie de components competencials definits prèviament. Habitualment són els següents: a) anamnesi, b) exploració física, c) habilitats comunicatives, d) pla de maneig, e) relacions interprofessionals, i, f) habilitats tècniques.</a:t>
            </a:r>
          </a:p>
          <a:p>
            <a:r>
              <a:rPr lang="es-ES" dirty="0" err="1"/>
              <a:t>Afavoreix</a:t>
            </a:r>
            <a:r>
              <a:rPr lang="es-ES" dirty="0"/>
              <a:t> la </a:t>
            </a:r>
            <a:r>
              <a:rPr lang="es-ES" dirty="0" err="1"/>
              <a:t>millora</a:t>
            </a:r>
            <a:r>
              <a:rPr lang="es-ES" dirty="0"/>
              <a:t> de les </a:t>
            </a:r>
            <a:r>
              <a:rPr lang="es-ES" dirty="0" err="1"/>
              <a:t>competències</a:t>
            </a:r>
            <a:r>
              <a:rPr lang="es-ES" dirty="0"/>
              <a:t> </a:t>
            </a:r>
            <a:r>
              <a:rPr lang="es-ES" dirty="0" err="1"/>
              <a:t>clíniques</a:t>
            </a:r>
            <a:r>
              <a:rPr lang="es-ES" dirty="0"/>
              <a:t> </a:t>
            </a:r>
            <a:r>
              <a:rPr lang="es-ES" dirty="0" err="1"/>
              <a:t>rebudes</a:t>
            </a:r>
            <a:r>
              <a:rPr lang="es-ES" dirty="0"/>
              <a:t> a la </a:t>
            </a:r>
            <a:r>
              <a:rPr lang="es-ES" dirty="0" err="1"/>
              <a:t>formació</a:t>
            </a:r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EC204-963A-472D-9D09-EDBEDCC9453F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3800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/>
              <a:t>Feu clic aquí per editar l'estil de subtítols del patró.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69DB-3157-45CC-8AA4-2664A65ACF59}" type="datetimeFigureOut">
              <a:rPr lang="ca-ES" smtClean="0"/>
              <a:pPr/>
              <a:t>27/10/2016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8C8D-80A1-4406-A7B6-48BE136CEC3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69DB-3157-45CC-8AA4-2664A65ACF59}" type="datetimeFigureOut">
              <a:rPr lang="ca-ES" smtClean="0"/>
              <a:pPr/>
              <a:t>27/10/2016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8C8D-80A1-4406-A7B6-48BE136CEC3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69DB-3157-45CC-8AA4-2664A65ACF59}" type="datetimeFigureOut">
              <a:rPr lang="ca-ES" smtClean="0"/>
              <a:pPr/>
              <a:t>27/10/2016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8C8D-80A1-4406-A7B6-48BE136CEC3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69DB-3157-45CC-8AA4-2664A65ACF59}" type="datetimeFigureOut">
              <a:rPr lang="ca-ES" smtClean="0"/>
              <a:pPr/>
              <a:t>27/10/2016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8C8D-80A1-4406-A7B6-48BE136CEC3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69DB-3157-45CC-8AA4-2664A65ACF59}" type="datetimeFigureOut">
              <a:rPr lang="ca-ES" smtClean="0"/>
              <a:pPr/>
              <a:t>27/10/2016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8C8D-80A1-4406-A7B6-48BE136CEC3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69DB-3157-45CC-8AA4-2664A65ACF59}" type="datetimeFigureOut">
              <a:rPr lang="ca-ES" smtClean="0"/>
              <a:pPr/>
              <a:t>27/10/2016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8C8D-80A1-4406-A7B6-48BE136CEC3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69DB-3157-45CC-8AA4-2664A65ACF59}" type="datetimeFigureOut">
              <a:rPr lang="ca-ES" smtClean="0"/>
              <a:pPr/>
              <a:t>27/10/2016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8C8D-80A1-4406-A7B6-48BE136CEC3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69DB-3157-45CC-8AA4-2664A65ACF59}" type="datetimeFigureOut">
              <a:rPr lang="ca-ES" smtClean="0"/>
              <a:pPr/>
              <a:t>27/10/2016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8C8D-80A1-4406-A7B6-48BE136CEC3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69DB-3157-45CC-8AA4-2664A65ACF59}" type="datetimeFigureOut">
              <a:rPr lang="ca-ES" smtClean="0"/>
              <a:pPr/>
              <a:t>27/10/2016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8C8D-80A1-4406-A7B6-48BE136CEC3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69DB-3157-45CC-8AA4-2664A65ACF59}" type="datetimeFigureOut">
              <a:rPr lang="ca-ES" smtClean="0"/>
              <a:pPr/>
              <a:t>27/10/2016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8C8D-80A1-4406-A7B6-48BE136CEC3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69DB-3157-45CC-8AA4-2664A65ACF59}" type="datetimeFigureOut">
              <a:rPr lang="ca-ES" smtClean="0"/>
              <a:pPr/>
              <a:t>27/10/2016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8C8D-80A1-4406-A7B6-48BE136CEC3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469DB-3157-45CC-8AA4-2664A65ACF59}" type="datetimeFigureOut">
              <a:rPr lang="ca-ES" smtClean="0"/>
              <a:pPr/>
              <a:t>27/10/2016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78C8D-80A1-4406-A7B6-48BE136CEC3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70025"/>
          </a:xfrm>
        </p:spPr>
        <p:txBody>
          <a:bodyPr/>
          <a:lstStyle/>
          <a:p>
            <a:r>
              <a:rPr lang="ca-ES" dirty="0"/>
              <a:t>Grup de Treball Segell de qualitat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971600" y="2420888"/>
            <a:ext cx="6800800" cy="4032448"/>
          </a:xfrm>
        </p:spPr>
        <p:txBody>
          <a:bodyPr>
            <a:normAutofit fontScale="85000" lnSpcReduction="10000"/>
          </a:bodyPr>
          <a:lstStyle/>
          <a:p>
            <a:r>
              <a:rPr lang="es-ES" dirty="0">
                <a:solidFill>
                  <a:schemeClr val="tx1"/>
                </a:solidFill>
              </a:rPr>
              <a:t>ORDRE DEL DIA (</a:t>
            </a:r>
            <a:r>
              <a:rPr lang="es-ES" dirty="0" err="1">
                <a:solidFill>
                  <a:schemeClr val="tx1"/>
                </a:solidFill>
              </a:rPr>
              <a:t>s’indiquen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documents</a:t>
            </a:r>
            <a:r>
              <a:rPr lang="es-ES" dirty="0">
                <a:solidFill>
                  <a:schemeClr val="tx1"/>
                </a:solidFill>
              </a:rPr>
              <a:t> de consulta </a:t>
            </a:r>
            <a:r>
              <a:rPr lang="es-ES" dirty="0" err="1">
                <a:solidFill>
                  <a:schemeClr val="tx1"/>
                </a:solidFill>
              </a:rPr>
              <a:t>adjunts</a:t>
            </a:r>
            <a:r>
              <a:rPr lang="es-ES" dirty="0">
                <a:solidFill>
                  <a:schemeClr val="tx1"/>
                </a:solidFill>
              </a:rPr>
              <a:t> al mail)</a:t>
            </a:r>
            <a:endParaRPr lang="ca-ES" sz="2400" dirty="0">
              <a:solidFill>
                <a:schemeClr val="tx1"/>
              </a:solidFill>
            </a:endParaRPr>
          </a:p>
          <a:p>
            <a:r>
              <a:rPr lang="es-ES" dirty="0">
                <a:solidFill>
                  <a:schemeClr val="tx1"/>
                </a:solidFill>
              </a:rPr>
              <a:t> </a:t>
            </a:r>
            <a:endParaRPr lang="ca-ES" sz="2400" dirty="0">
              <a:solidFill>
                <a:schemeClr val="tx1"/>
              </a:solidFill>
            </a:endParaRPr>
          </a:p>
          <a:p>
            <a:pPr lvl="0" algn="l"/>
            <a:r>
              <a:rPr lang="es-ES" dirty="0">
                <a:solidFill>
                  <a:schemeClr val="tx1"/>
                </a:solidFill>
              </a:rPr>
              <a:t>1. </a:t>
            </a:r>
            <a:r>
              <a:rPr lang="es-ES" dirty="0" err="1">
                <a:solidFill>
                  <a:schemeClr val="tx1"/>
                </a:solidFill>
              </a:rPr>
              <a:t>Objectius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dirty="0" err="1">
                <a:solidFill>
                  <a:schemeClr val="tx1"/>
                </a:solidFill>
              </a:rPr>
              <a:t>procediment</a:t>
            </a:r>
            <a:r>
              <a:rPr lang="es-ES" dirty="0">
                <a:solidFill>
                  <a:schemeClr val="tx1"/>
                </a:solidFill>
              </a:rPr>
              <a:t> i </a:t>
            </a:r>
            <a:r>
              <a:rPr lang="es-ES" dirty="0" err="1">
                <a:solidFill>
                  <a:schemeClr val="tx1"/>
                </a:solidFill>
              </a:rPr>
              <a:t>calendari</a:t>
            </a:r>
            <a:r>
              <a:rPr lang="es-ES" dirty="0">
                <a:solidFill>
                  <a:schemeClr val="tx1"/>
                </a:solidFill>
              </a:rPr>
              <a:t>.</a:t>
            </a:r>
            <a:endParaRPr lang="ca-ES" sz="2800" dirty="0">
              <a:solidFill>
                <a:schemeClr val="tx1"/>
              </a:solidFill>
            </a:endParaRPr>
          </a:p>
          <a:p>
            <a:pPr lvl="0" algn="l"/>
            <a:r>
              <a:rPr lang="es-ES" dirty="0">
                <a:solidFill>
                  <a:schemeClr val="tx1"/>
                </a:solidFill>
              </a:rPr>
              <a:t>2. </a:t>
            </a:r>
            <a:r>
              <a:rPr lang="es-ES" dirty="0" err="1">
                <a:solidFill>
                  <a:schemeClr val="tx1"/>
                </a:solidFill>
              </a:rPr>
              <a:t>Comitè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clínic</a:t>
            </a:r>
            <a:r>
              <a:rPr lang="es-ES" dirty="0">
                <a:solidFill>
                  <a:schemeClr val="tx1"/>
                </a:solidFill>
              </a:rPr>
              <a:t> de </a:t>
            </a:r>
            <a:r>
              <a:rPr lang="es-ES" dirty="0" err="1">
                <a:solidFill>
                  <a:schemeClr val="tx1"/>
                </a:solidFill>
              </a:rPr>
              <a:t>validació</a:t>
            </a:r>
            <a:r>
              <a:rPr lang="es-ES" dirty="0">
                <a:solidFill>
                  <a:schemeClr val="tx1"/>
                </a:solidFill>
              </a:rPr>
              <a:t> de </a:t>
            </a:r>
            <a:r>
              <a:rPr lang="es-ES" dirty="0" err="1">
                <a:solidFill>
                  <a:schemeClr val="tx1"/>
                </a:solidFill>
              </a:rPr>
              <a:t>protocols</a:t>
            </a:r>
            <a:r>
              <a:rPr lang="es-ES" dirty="0">
                <a:solidFill>
                  <a:schemeClr val="tx1"/>
                </a:solidFill>
              </a:rPr>
              <a:t>. </a:t>
            </a:r>
            <a:endParaRPr lang="ca-ES" sz="2800" dirty="0">
              <a:solidFill>
                <a:schemeClr val="tx1"/>
              </a:solidFill>
            </a:endParaRPr>
          </a:p>
          <a:p>
            <a:pPr lvl="0" algn="l"/>
            <a:r>
              <a:rPr lang="es-ES" dirty="0">
                <a:solidFill>
                  <a:schemeClr val="tx1"/>
                </a:solidFill>
              </a:rPr>
              <a:t>3. Primera </a:t>
            </a:r>
            <a:r>
              <a:rPr lang="es-ES" dirty="0" err="1">
                <a:solidFill>
                  <a:schemeClr val="tx1"/>
                </a:solidFill>
              </a:rPr>
              <a:t>proposta</a:t>
            </a:r>
            <a:r>
              <a:rPr lang="es-ES" dirty="0">
                <a:solidFill>
                  <a:schemeClr val="tx1"/>
                </a:solidFill>
              </a:rPr>
              <a:t> de </a:t>
            </a:r>
            <a:r>
              <a:rPr lang="es-ES" dirty="0" err="1">
                <a:solidFill>
                  <a:schemeClr val="tx1"/>
                </a:solidFill>
              </a:rPr>
              <a:t>guies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clíniques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inicials</a:t>
            </a:r>
            <a:r>
              <a:rPr lang="es-ES" dirty="0">
                <a:solidFill>
                  <a:schemeClr val="tx1"/>
                </a:solidFill>
              </a:rPr>
              <a:t>.</a:t>
            </a:r>
            <a:endParaRPr lang="ca-ES" sz="2800" dirty="0">
              <a:solidFill>
                <a:schemeClr val="tx1"/>
              </a:solidFill>
            </a:endParaRPr>
          </a:p>
          <a:p>
            <a:pPr lvl="0" algn="l"/>
            <a:r>
              <a:rPr lang="es-ES" dirty="0">
                <a:solidFill>
                  <a:schemeClr val="tx1"/>
                </a:solidFill>
              </a:rPr>
              <a:t>4. </a:t>
            </a:r>
            <a:r>
              <a:rPr lang="es-ES" dirty="0" err="1">
                <a:solidFill>
                  <a:schemeClr val="tx1"/>
                </a:solidFill>
              </a:rPr>
              <a:t>Esborrany</a:t>
            </a:r>
            <a:r>
              <a:rPr lang="es-ES" dirty="0">
                <a:solidFill>
                  <a:schemeClr val="tx1"/>
                </a:solidFill>
              </a:rPr>
              <a:t> 0 de la </a:t>
            </a:r>
            <a:r>
              <a:rPr lang="es-ES" dirty="0" err="1">
                <a:solidFill>
                  <a:schemeClr val="tx1"/>
                </a:solidFill>
              </a:rPr>
              <a:t>proposta</a:t>
            </a:r>
            <a:r>
              <a:rPr lang="es-ES" dirty="0">
                <a:solidFill>
                  <a:schemeClr val="tx1"/>
                </a:solidFill>
              </a:rPr>
              <a:t> formativa inicial: </a:t>
            </a:r>
            <a:r>
              <a:rPr lang="es-ES" dirty="0" err="1">
                <a:solidFill>
                  <a:schemeClr val="tx1"/>
                </a:solidFill>
              </a:rPr>
              <a:t>continguts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dirty="0" err="1">
                <a:solidFill>
                  <a:schemeClr val="tx1"/>
                </a:solidFill>
              </a:rPr>
              <a:t>presencialitat</a:t>
            </a:r>
            <a:r>
              <a:rPr lang="es-ES" dirty="0">
                <a:solidFill>
                  <a:schemeClr val="tx1"/>
                </a:solidFill>
              </a:rPr>
              <a:t> i  </a:t>
            </a:r>
            <a:r>
              <a:rPr lang="es-ES" dirty="0" err="1">
                <a:solidFill>
                  <a:schemeClr val="tx1"/>
                </a:solidFill>
              </a:rPr>
              <a:t>convalidacions</a:t>
            </a:r>
            <a:r>
              <a:rPr lang="es-ES" dirty="0">
                <a:solidFill>
                  <a:schemeClr val="tx1"/>
                </a:solidFill>
              </a:rPr>
              <a:t>.</a:t>
            </a:r>
            <a:endParaRPr lang="ca-ES" sz="2800" dirty="0">
              <a:solidFill>
                <a:schemeClr val="tx1"/>
              </a:solidFill>
            </a:endParaRPr>
          </a:p>
          <a:p>
            <a:pPr lvl="0" algn="l"/>
            <a:r>
              <a:rPr lang="es-ES" dirty="0">
                <a:solidFill>
                  <a:schemeClr val="tx1"/>
                </a:solidFill>
              </a:rPr>
              <a:t>5. </a:t>
            </a:r>
            <a:r>
              <a:rPr lang="es-ES" dirty="0" err="1">
                <a:solidFill>
                  <a:schemeClr val="tx1"/>
                </a:solidFill>
              </a:rPr>
              <a:t>Assumptes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sobrevinguts</a:t>
            </a:r>
            <a:r>
              <a:rPr lang="es-ES" dirty="0">
                <a:solidFill>
                  <a:schemeClr val="tx1"/>
                </a:solidFill>
              </a:rPr>
              <a:t>.</a:t>
            </a:r>
            <a:endParaRPr lang="ca-ES" sz="2800" dirty="0">
              <a:solidFill>
                <a:schemeClr val="tx1"/>
              </a:solidFill>
            </a:endParaRPr>
          </a:p>
          <a:p>
            <a:endParaRPr lang="ca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504057" y="332656"/>
            <a:ext cx="8172399" cy="560894"/>
            <a:chOff x="251521" y="332656"/>
            <a:chExt cx="8172399" cy="560894"/>
          </a:xfrm>
        </p:grpSpPr>
        <p:pic>
          <p:nvPicPr>
            <p:cNvPr id="1026" name="Picture 2" descr="cuv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521" y="332656"/>
              <a:ext cx="2088232" cy="560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 descr="FOO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00192" y="332656"/>
              <a:ext cx="2123728" cy="560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992888" cy="5112568"/>
          </a:xfrm>
        </p:spPr>
        <p:txBody>
          <a:bodyPr>
            <a:normAutofit fontScale="62500" lnSpcReduction="20000"/>
          </a:bodyPr>
          <a:lstStyle/>
          <a:p>
            <a:r>
              <a:rPr lang="ca-ES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Primera proposta de guies clíniques inicials en Atenció Visual General</a:t>
            </a:r>
          </a:p>
          <a:p>
            <a:r>
              <a:rPr lang="ca-ES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1.Pediàtrica (fins 12-14 a)</a:t>
            </a:r>
          </a:p>
          <a:p>
            <a:r>
              <a:rPr lang="ca-ES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2.Adult jove (14-40 a)</a:t>
            </a:r>
          </a:p>
          <a:p>
            <a:r>
              <a:rPr lang="ca-ES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3.Adult  (40-60 a)</a:t>
            </a:r>
          </a:p>
          <a:p>
            <a:r>
              <a:rPr lang="ca-ES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4.Geriàtrica (&gt; 60 a)</a:t>
            </a:r>
          </a:p>
          <a:p>
            <a:r>
              <a:rPr lang="ca-ES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5. Salut ocular (tots)</a:t>
            </a:r>
            <a:endParaRPr lang="ca-E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Tx/>
              <a:buChar char="-"/>
            </a:pPr>
            <a:endParaRPr lang="ca-E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Tx/>
              <a:buChar char="-"/>
            </a:pPr>
            <a:endParaRPr lang="ca-E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" name="4 Grupo"/>
          <p:cNvGrpSpPr/>
          <p:nvPr/>
        </p:nvGrpSpPr>
        <p:grpSpPr>
          <a:xfrm>
            <a:off x="432049" y="332656"/>
            <a:ext cx="8172399" cy="560894"/>
            <a:chOff x="251521" y="332656"/>
            <a:chExt cx="8172399" cy="560894"/>
          </a:xfrm>
        </p:grpSpPr>
        <p:pic>
          <p:nvPicPr>
            <p:cNvPr id="6" name="Picture 2" descr="cuv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521" y="332656"/>
              <a:ext cx="2088232" cy="560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" descr="FOO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00192" y="332656"/>
              <a:ext cx="2123728" cy="560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395536" y="476672"/>
            <a:ext cx="8105527" cy="6192416"/>
            <a:chOff x="395536" y="1268760"/>
            <a:chExt cx="8105527" cy="5400328"/>
          </a:xfrm>
        </p:grpSpPr>
        <p:sp>
          <p:nvSpPr>
            <p:cNvPr id="3" name="Rectangle arrodonit 14"/>
            <p:cNvSpPr/>
            <p:nvPr/>
          </p:nvSpPr>
          <p:spPr>
            <a:xfrm>
              <a:off x="395536" y="1700808"/>
              <a:ext cx="7887791" cy="4680520"/>
            </a:xfrm>
            <a:prstGeom prst="roundRect">
              <a:avLst/>
            </a:prstGeom>
            <a:solidFill>
              <a:schemeClr val="bg1"/>
            </a:solidFill>
            <a:ln w="3175">
              <a:solidFill>
                <a:srgbClr val="1215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85725" indent="-85725">
                <a:buClr>
                  <a:srgbClr val="5998C9"/>
                </a:buClr>
                <a:buFont typeface="Arial" pitchFamily="34" charset="0"/>
                <a:buChar char="•"/>
                <a:defRPr/>
              </a:pP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043608" y="1268760"/>
              <a:ext cx="2442785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180975" indent="-180975">
                <a:buFontTx/>
                <a:buNone/>
              </a:pPr>
              <a:r>
                <a:rPr lang="ca-ES" sz="1800" b="1" i="1" dirty="0">
                  <a:solidFill>
                    <a:srgbClr val="002060"/>
                  </a:solidFill>
                </a:rPr>
                <a:t>Continguts Salut Ocular</a:t>
              </a:r>
            </a:p>
          </p:txBody>
        </p:sp>
        <p:sp>
          <p:nvSpPr>
            <p:cNvPr id="5" name="Rectangle arrodonit 7"/>
            <p:cNvSpPr/>
            <p:nvPr/>
          </p:nvSpPr>
          <p:spPr>
            <a:xfrm>
              <a:off x="900113" y="1773238"/>
              <a:ext cx="3714750" cy="4608512"/>
            </a:xfrm>
            <a:prstGeom prst="round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228600" indent="-228600">
                <a:buFontTx/>
                <a:buAutoNum type="arabicPeriod"/>
                <a:defRPr/>
              </a:pPr>
              <a:r>
                <a:rPr lang="es-ES_tradnl" sz="1400" b="1" dirty="0" err="1">
                  <a:solidFill>
                    <a:srgbClr val="000000"/>
                  </a:solidFill>
                </a:rPr>
                <a:t>Patologies</a:t>
              </a:r>
              <a:r>
                <a:rPr lang="es-ES_tradnl" sz="1400" b="1" dirty="0">
                  <a:solidFill>
                    <a:srgbClr val="000000"/>
                  </a:solidFill>
                </a:rPr>
                <a:t> </a:t>
              </a:r>
              <a:r>
                <a:rPr lang="es-ES_tradnl" sz="1400" b="1" dirty="0" err="1">
                  <a:solidFill>
                    <a:srgbClr val="000000"/>
                  </a:solidFill>
                </a:rPr>
                <a:t>oculars</a:t>
              </a:r>
              <a:r>
                <a:rPr lang="es-ES_tradnl" sz="1400" b="1" dirty="0">
                  <a:solidFill>
                    <a:srgbClr val="000000"/>
                  </a:solidFill>
                </a:rPr>
                <a:t> en </a:t>
              </a:r>
              <a:r>
                <a:rPr lang="es-ES_tradnl" sz="1400" b="1" dirty="0" err="1">
                  <a:solidFill>
                    <a:srgbClr val="000000"/>
                  </a:solidFill>
                </a:rPr>
                <a:t>funció</a:t>
              </a:r>
              <a:r>
                <a:rPr lang="es-ES_tradnl" sz="1400" b="1" dirty="0">
                  <a:solidFill>
                    <a:srgbClr val="000000"/>
                  </a:solidFill>
                </a:rPr>
                <a:t> de </a:t>
              </a:r>
              <a:r>
                <a:rPr lang="es-ES_tradnl" sz="1400" b="1" dirty="0" err="1">
                  <a:solidFill>
                    <a:srgbClr val="000000"/>
                  </a:solidFill>
                </a:rPr>
                <a:t>l’edat</a:t>
              </a:r>
              <a:r>
                <a:rPr lang="es-ES_tradnl" sz="1400" b="1" dirty="0">
                  <a:solidFill>
                    <a:srgbClr val="000000"/>
                  </a:solidFill>
                </a:rPr>
                <a:t> del </a:t>
              </a:r>
              <a:r>
                <a:rPr lang="es-ES_tradnl" sz="1400" b="1" dirty="0" err="1">
                  <a:solidFill>
                    <a:srgbClr val="000000"/>
                  </a:solidFill>
                </a:rPr>
                <a:t>pacient</a:t>
              </a:r>
              <a:r>
                <a:rPr lang="es-ES_tradnl" sz="1400" b="1" dirty="0">
                  <a:solidFill>
                    <a:srgbClr val="000000"/>
                  </a:solidFill>
                </a:rPr>
                <a:t>. </a:t>
              </a:r>
              <a:r>
                <a:rPr lang="es-ES_tradnl" sz="1400" b="1" dirty="0" err="1">
                  <a:solidFill>
                    <a:srgbClr val="000000"/>
                  </a:solidFill>
                </a:rPr>
                <a:t>Etiologia</a:t>
              </a:r>
              <a:r>
                <a:rPr lang="es-ES_tradnl" sz="1400" b="1" dirty="0">
                  <a:solidFill>
                    <a:srgbClr val="000000"/>
                  </a:solidFill>
                </a:rPr>
                <a:t> i  </a:t>
              </a:r>
              <a:r>
                <a:rPr lang="es-ES_tradnl" sz="1400" b="1" dirty="0" err="1">
                  <a:solidFill>
                    <a:srgbClr val="000000"/>
                  </a:solidFill>
                </a:rPr>
                <a:t>incidència</a:t>
              </a:r>
              <a:r>
                <a:rPr lang="es-ES_tradnl" sz="1400" b="1" dirty="0">
                  <a:solidFill>
                    <a:srgbClr val="000000"/>
                  </a:solidFill>
                </a:rPr>
                <a:t>.</a:t>
              </a:r>
            </a:p>
            <a:p>
              <a:pPr marL="685800" lvl="1" indent="-228600">
                <a:buFontTx/>
                <a:buAutoNum type="arabicPeriod"/>
                <a:defRPr/>
              </a:pPr>
              <a:r>
                <a:rPr lang="es-ES_tradnl" sz="1400" b="1" dirty="0" err="1">
                  <a:solidFill>
                    <a:srgbClr val="000000"/>
                  </a:solidFill>
                </a:rPr>
                <a:t>Parpelles</a:t>
              </a:r>
              <a:endParaRPr lang="es-ES_tradnl" sz="1400" b="1" dirty="0">
                <a:solidFill>
                  <a:srgbClr val="000000"/>
                </a:solidFill>
              </a:endParaRPr>
            </a:p>
            <a:p>
              <a:pPr marL="685800" lvl="1" indent="-228600">
                <a:buFontTx/>
                <a:buAutoNum type="arabicPeriod"/>
                <a:defRPr/>
              </a:pPr>
              <a:r>
                <a:rPr lang="es-ES_tradnl" sz="1400" b="1" dirty="0">
                  <a:solidFill>
                    <a:srgbClr val="000000"/>
                  </a:solidFill>
                </a:rPr>
                <a:t>Sistema </a:t>
              </a:r>
              <a:r>
                <a:rPr lang="es-ES_tradnl" sz="1400" b="1" dirty="0" err="1">
                  <a:solidFill>
                    <a:srgbClr val="000000"/>
                  </a:solidFill>
                </a:rPr>
                <a:t>llagrimal</a:t>
              </a:r>
              <a:endParaRPr lang="es-ES_tradnl" sz="1400" b="1" dirty="0">
                <a:solidFill>
                  <a:srgbClr val="000000"/>
                </a:solidFill>
              </a:endParaRPr>
            </a:p>
            <a:p>
              <a:pPr marL="685800" lvl="1" indent="-228600">
                <a:buFontTx/>
                <a:buAutoNum type="arabicPeriod"/>
                <a:defRPr/>
              </a:pPr>
              <a:r>
                <a:rPr lang="es-ES_tradnl" sz="1400" b="1" dirty="0" err="1">
                  <a:solidFill>
                    <a:srgbClr val="000000"/>
                  </a:solidFill>
                </a:rPr>
                <a:t>Òrbita</a:t>
              </a:r>
              <a:endParaRPr lang="es-ES_tradnl" sz="1400" b="1" dirty="0">
                <a:solidFill>
                  <a:srgbClr val="000000"/>
                </a:solidFill>
              </a:endParaRPr>
            </a:p>
            <a:p>
              <a:pPr marL="685800" lvl="1" indent="-228600">
                <a:buFontTx/>
                <a:buAutoNum type="arabicPeriod"/>
                <a:defRPr/>
              </a:pPr>
              <a:r>
                <a:rPr lang="es-ES_tradnl" sz="1400" b="1" dirty="0">
                  <a:solidFill>
                    <a:srgbClr val="000000"/>
                  </a:solidFill>
                </a:rPr>
                <a:t>Conjuntiva</a:t>
              </a:r>
            </a:p>
            <a:p>
              <a:pPr marL="685800" lvl="1" indent="-228600">
                <a:buFontTx/>
                <a:buAutoNum type="arabicPeriod"/>
                <a:defRPr/>
              </a:pPr>
              <a:r>
                <a:rPr lang="es-ES_tradnl" sz="1400" b="1" dirty="0" err="1">
                  <a:solidFill>
                    <a:srgbClr val="000000"/>
                  </a:solidFill>
                </a:rPr>
                <a:t>Còrnea</a:t>
              </a:r>
              <a:endParaRPr lang="es-ES_tradnl" sz="1400" b="1" dirty="0">
                <a:solidFill>
                  <a:srgbClr val="000000"/>
                </a:solidFill>
              </a:endParaRPr>
            </a:p>
            <a:p>
              <a:pPr marL="685800" lvl="1" indent="-228600">
                <a:buFontTx/>
                <a:buAutoNum type="arabicPeriod"/>
                <a:defRPr/>
              </a:pPr>
              <a:r>
                <a:rPr lang="es-ES_tradnl" sz="1400" b="1" dirty="0" err="1">
                  <a:solidFill>
                    <a:srgbClr val="000000"/>
                  </a:solidFill>
                </a:rPr>
                <a:t>Esclera</a:t>
              </a:r>
              <a:endParaRPr lang="es-ES_tradnl" sz="1400" b="1" dirty="0">
                <a:solidFill>
                  <a:srgbClr val="000000"/>
                </a:solidFill>
              </a:endParaRPr>
            </a:p>
            <a:p>
              <a:pPr marL="685800" lvl="1" indent="-228600">
                <a:buFontTx/>
                <a:buAutoNum type="arabicPeriod"/>
                <a:defRPr/>
              </a:pPr>
              <a:r>
                <a:rPr lang="es-ES_tradnl" sz="1400" b="1" dirty="0" err="1">
                  <a:solidFill>
                    <a:srgbClr val="000000"/>
                  </a:solidFill>
                </a:rPr>
                <a:t>Uvea</a:t>
              </a:r>
              <a:endParaRPr lang="es-ES_tradnl" sz="1400" b="1" dirty="0">
                <a:solidFill>
                  <a:srgbClr val="000000"/>
                </a:solidFill>
              </a:endParaRPr>
            </a:p>
            <a:p>
              <a:pPr marL="685800" lvl="1" indent="-228600">
                <a:buFontTx/>
                <a:buAutoNum type="arabicPeriod"/>
                <a:defRPr/>
              </a:pPr>
              <a:r>
                <a:rPr lang="es-ES_tradnl" sz="1400" b="1" dirty="0" err="1">
                  <a:solidFill>
                    <a:srgbClr val="000000"/>
                  </a:solidFill>
                </a:rPr>
                <a:t>Cristalli</a:t>
              </a:r>
              <a:endParaRPr lang="es-ES_tradnl" sz="1400" b="1" dirty="0">
                <a:solidFill>
                  <a:srgbClr val="000000"/>
                </a:solidFill>
              </a:endParaRPr>
            </a:p>
            <a:p>
              <a:pPr marL="685800" lvl="1" indent="-228600">
                <a:buFontTx/>
                <a:buAutoNum type="arabicPeriod"/>
                <a:defRPr/>
              </a:pPr>
              <a:r>
                <a:rPr lang="es-ES_tradnl" sz="1400" b="1" dirty="0" err="1">
                  <a:solidFill>
                    <a:srgbClr val="000000"/>
                  </a:solidFill>
                </a:rPr>
                <a:t>Vitri</a:t>
              </a:r>
              <a:endParaRPr lang="es-ES_tradnl" sz="1400" b="1" dirty="0">
                <a:solidFill>
                  <a:srgbClr val="000000"/>
                </a:solidFill>
              </a:endParaRPr>
            </a:p>
            <a:p>
              <a:pPr marL="685800" lvl="1" indent="-228600">
                <a:buFontTx/>
                <a:buAutoNum type="arabicPeriod"/>
                <a:defRPr/>
              </a:pPr>
              <a:r>
                <a:rPr lang="es-ES_tradnl" sz="1400" b="1" dirty="0">
                  <a:solidFill>
                    <a:srgbClr val="000000"/>
                  </a:solidFill>
                </a:rPr>
                <a:t>Retina</a:t>
              </a:r>
            </a:p>
            <a:p>
              <a:pPr marL="685800" lvl="1" indent="-228600">
                <a:buFontTx/>
                <a:buAutoNum type="arabicPeriod"/>
                <a:defRPr/>
              </a:pPr>
              <a:r>
                <a:rPr lang="es-ES_tradnl" sz="1400" b="1" dirty="0" err="1">
                  <a:solidFill>
                    <a:srgbClr val="000000"/>
                  </a:solidFill>
                </a:rPr>
                <a:t>Nervi</a:t>
              </a:r>
              <a:r>
                <a:rPr lang="es-ES_tradnl" sz="1400" b="1" dirty="0">
                  <a:solidFill>
                    <a:srgbClr val="000000"/>
                  </a:solidFill>
                </a:rPr>
                <a:t> </a:t>
              </a:r>
              <a:r>
                <a:rPr lang="es-ES_tradnl" sz="1400" b="1" dirty="0" err="1">
                  <a:solidFill>
                    <a:srgbClr val="000000"/>
                  </a:solidFill>
                </a:rPr>
                <a:t>òptic</a:t>
              </a:r>
              <a:r>
                <a:rPr lang="es-ES_tradnl" sz="1400" b="1" dirty="0">
                  <a:solidFill>
                    <a:srgbClr val="000000"/>
                  </a:solidFill>
                </a:rPr>
                <a:t> </a:t>
              </a:r>
              <a:endParaRPr lang="es-ES_tradnl" sz="1400" dirty="0">
                <a:solidFill>
                  <a:srgbClr val="000000"/>
                </a:solidFill>
              </a:endParaRPr>
            </a:p>
            <a:p>
              <a:pPr>
                <a:buFontTx/>
                <a:buNone/>
                <a:defRPr/>
              </a:pPr>
              <a:endParaRPr lang="ca-ES" sz="1400" dirty="0">
                <a:solidFill>
                  <a:schemeClr val="tx1"/>
                </a:solidFill>
              </a:endParaRPr>
            </a:p>
            <a:p>
              <a:pPr marL="228600" indent="-228600">
                <a:buFontTx/>
                <a:buAutoNum type="arabicPeriod" startAt="2"/>
                <a:defRPr/>
              </a:pPr>
              <a:r>
                <a:rPr lang="es-ES_tradnl" sz="1400" b="1" dirty="0" err="1">
                  <a:solidFill>
                    <a:schemeClr val="tx1"/>
                  </a:solidFill>
                </a:rPr>
                <a:t>Anamnèsi</a:t>
              </a:r>
              <a:r>
                <a:rPr lang="es-ES_tradnl" sz="1400" b="1" dirty="0">
                  <a:solidFill>
                    <a:schemeClr val="tx1"/>
                  </a:solidFill>
                </a:rPr>
                <a:t> específica</a:t>
              </a:r>
            </a:p>
            <a:p>
              <a:pPr marL="228600" indent="-228600">
                <a:buFontTx/>
                <a:buAutoNum type="arabicPeriod" startAt="2"/>
                <a:defRPr/>
              </a:pPr>
              <a:r>
                <a:rPr lang="es-ES_tradnl" sz="1400" b="1" dirty="0" err="1">
                  <a:solidFill>
                    <a:schemeClr val="tx1"/>
                  </a:solidFill>
                </a:rPr>
                <a:t>Exploració</a:t>
              </a:r>
              <a:r>
                <a:rPr lang="es-ES_tradnl" sz="1400" b="1" dirty="0">
                  <a:solidFill>
                    <a:schemeClr val="tx1"/>
                  </a:solidFill>
                </a:rPr>
                <a:t> específica</a:t>
              </a:r>
            </a:p>
            <a:p>
              <a:pPr marL="228600" indent="-228600">
                <a:buFontTx/>
                <a:buAutoNum type="arabicPeriod" startAt="2"/>
                <a:defRPr/>
              </a:pPr>
              <a:r>
                <a:rPr lang="es-ES_tradnl" sz="1400" b="1" dirty="0" err="1">
                  <a:solidFill>
                    <a:schemeClr val="tx1"/>
                  </a:solidFill>
                </a:rPr>
                <a:t>Motius</a:t>
              </a:r>
              <a:r>
                <a:rPr lang="es-ES_tradnl" sz="1400" b="1" dirty="0">
                  <a:solidFill>
                    <a:schemeClr val="tx1"/>
                  </a:solidFill>
                </a:rPr>
                <a:t> de </a:t>
              </a:r>
              <a:r>
                <a:rPr lang="es-ES_tradnl" sz="1400" b="1" dirty="0" err="1">
                  <a:solidFill>
                    <a:schemeClr val="tx1"/>
                  </a:solidFill>
                </a:rPr>
                <a:t>remissió</a:t>
              </a:r>
              <a:endParaRPr lang="es-ES_tradnl" sz="1400" b="1" dirty="0">
                <a:solidFill>
                  <a:schemeClr val="tx1"/>
                </a:solidFill>
              </a:endParaRPr>
            </a:p>
            <a:p>
              <a:pPr marL="228600" indent="-228600">
                <a:buFontTx/>
                <a:buAutoNum type="arabicPeriod" startAt="2"/>
                <a:defRPr/>
              </a:pPr>
              <a:r>
                <a:rPr lang="es-ES_tradnl" sz="1400" b="1" dirty="0">
                  <a:solidFill>
                    <a:schemeClr val="tx1"/>
                  </a:solidFill>
                </a:rPr>
                <a:t>Signes </a:t>
              </a:r>
              <a:r>
                <a:rPr lang="es-ES_tradnl" sz="1400" b="1" dirty="0" err="1">
                  <a:solidFill>
                    <a:schemeClr val="tx1"/>
                  </a:solidFill>
                </a:rPr>
                <a:t>d’urgència</a:t>
              </a:r>
              <a:r>
                <a:rPr lang="es-ES_tradnl" sz="1400" b="1" dirty="0">
                  <a:solidFill>
                    <a:schemeClr val="tx1"/>
                  </a:solidFill>
                </a:rPr>
                <a:t> i la </a:t>
              </a:r>
              <a:r>
                <a:rPr lang="es-ES_tradnl" sz="1400" b="1" dirty="0" err="1">
                  <a:solidFill>
                    <a:schemeClr val="tx1"/>
                  </a:solidFill>
                </a:rPr>
                <a:t>seva</a:t>
              </a:r>
              <a:r>
                <a:rPr lang="es-ES_tradnl" sz="1400" b="1" dirty="0">
                  <a:solidFill>
                    <a:schemeClr val="tx1"/>
                  </a:solidFill>
                </a:rPr>
                <a:t> </a:t>
              </a:r>
              <a:r>
                <a:rPr lang="es-ES_tradnl" sz="1400" b="1" dirty="0" err="1">
                  <a:solidFill>
                    <a:schemeClr val="tx1"/>
                  </a:solidFill>
                </a:rPr>
                <a:t>remissió</a:t>
              </a:r>
              <a:endParaRPr lang="es-ES_tradnl" sz="1400" b="1" dirty="0">
                <a:solidFill>
                  <a:schemeClr val="tx1"/>
                </a:solidFill>
              </a:endParaRPr>
            </a:p>
            <a:p>
              <a:pPr marL="228600" indent="-228600">
                <a:buFontTx/>
                <a:buAutoNum type="arabicPeriod" startAt="2"/>
                <a:defRPr/>
              </a:pPr>
              <a:r>
                <a:rPr lang="es-ES_tradnl" sz="1400" b="1" dirty="0" err="1">
                  <a:solidFill>
                    <a:schemeClr val="tx1"/>
                  </a:solidFill>
                </a:rPr>
                <a:t>Ull</a:t>
              </a:r>
              <a:r>
                <a:rPr lang="es-ES_tradnl" sz="1400" b="1" dirty="0">
                  <a:solidFill>
                    <a:schemeClr val="tx1"/>
                  </a:solidFill>
                </a:rPr>
                <a:t> </a:t>
              </a:r>
              <a:r>
                <a:rPr lang="es-ES_tradnl" sz="1400" b="1" dirty="0" err="1">
                  <a:solidFill>
                    <a:schemeClr val="tx1"/>
                  </a:solidFill>
                </a:rPr>
                <a:t>vermell</a:t>
              </a:r>
              <a:r>
                <a:rPr lang="es-ES_tradnl" sz="1400" b="1" dirty="0">
                  <a:solidFill>
                    <a:schemeClr val="tx1"/>
                  </a:solidFill>
                </a:rPr>
                <a:t> a </a:t>
              </a:r>
              <a:r>
                <a:rPr lang="es-ES_tradnl" sz="1400" b="1" dirty="0" err="1">
                  <a:solidFill>
                    <a:schemeClr val="tx1"/>
                  </a:solidFill>
                </a:rPr>
                <a:t>l’establiment</a:t>
              </a:r>
              <a:r>
                <a:rPr lang="es-ES_tradnl" sz="1400" b="1" dirty="0">
                  <a:solidFill>
                    <a:schemeClr val="tx1"/>
                  </a:solidFill>
                </a:rPr>
                <a:t> </a:t>
              </a:r>
              <a:r>
                <a:rPr lang="es-ES_tradnl" sz="1400" b="1" dirty="0" err="1">
                  <a:solidFill>
                    <a:schemeClr val="tx1"/>
                  </a:solidFill>
                </a:rPr>
                <a:t>d’òptica</a:t>
              </a:r>
              <a:endParaRPr lang="es-ES_tradnl" sz="1400" b="1" dirty="0">
                <a:solidFill>
                  <a:schemeClr val="tx1"/>
                </a:solidFill>
              </a:endParaRPr>
            </a:p>
            <a:p>
              <a:pPr marL="228600" indent="-228600">
                <a:buFontTx/>
                <a:buAutoNum type="arabicPeriod" startAt="2"/>
                <a:defRPr/>
              </a:pPr>
              <a:r>
                <a:rPr lang="es-ES_tradnl" sz="1400" b="1" dirty="0" err="1">
                  <a:solidFill>
                    <a:schemeClr val="tx1"/>
                  </a:solidFill>
                </a:rPr>
                <a:t>Ull</a:t>
              </a:r>
              <a:r>
                <a:rPr lang="es-ES_tradnl" sz="1400" b="1" dirty="0">
                  <a:solidFill>
                    <a:schemeClr val="tx1"/>
                  </a:solidFill>
                </a:rPr>
                <a:t> </a:t>
              </a:r>
              <a:r>
                <a:rPr lang="es-ES_tradnl" sz="1400" b="1" dirty="0" err="1">
                  <a:solidFill>
                    <a:schemeClr val="tx1"/>
                  </a:solidFill>
                </a:rPr>
                <a:t>sec</a:t>
              </a:r>
              <a:r>
                <a:rPr lang="es-ES_tradnl" sz="1400" b="1" dirty="0">
                  <a:solidFill>
                    <a:schemeClr val="tx1"/>
                  </a:solidFill>
                </a:rPr>
                <a:t> a </a:t>
              </a:r>
              <a:r>
                <a:rPr lang="es-ES_tradnl" sz="1400" b="1" dirty="0" err="1">
                  <a:solidFill>
                    <a:schemeClr val="tx1"/>
                  </a:solidFill>
                </a:rPr>
                <a:t>l’establiment</a:t>
              </a:r>
              <a:r>
                <a:rPr lang="es-ES_tradnl" sz="1400" b="1" dirty="0">
                  <a:solidFill>
                    <a:schemeClr val="tx1"/>
                  </a:solidFill>
                </a:rPr>
                <a:t> </a:t>
              </a:r>
              <a:r>
                <a:rPr lang="es-ES_tradnl" sz="1400" b="1" dirty="0" err="1">
                  <a:solidFill>
                    <a:schemeClr val="tx1"/>
                  </a:solidFill>
                </a:rPr>
                <a:t>d’òptica</a:t>
              </a:r>
              <a:endParaRPr lang="ca-ES" sz="16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arrodonit 9"/>
            <p:cNvSpPr/>
            <p:nvPr/>
          </p:nvSpPr>
          <p:spPr>
            <a:xfrm>
              <a:off x="4786313" y="1744663"/>
              <a:ext cx="3714750" cy="4924425"/>
            </a:xfrm>
            <a:prstGeom prst="round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buFontTx/>
                <a:buNone/>
                <a:defRPr/>
              </a:pPr>
              <a:endParaRPr lang="es-ES" sz="900" dirty="0">
                <a:solidFill>
                  <a:srgbClr val="000000"/>
                </a:solidFill>
              </a:endParaRPr>
            </a:p>
            <a:p>
              <a:pPr>
                <a:buFontTx/>
                <a:buNone/>
                <a:defRPr/>
              </a:pPr>
              <a:endParaRPr lang="es-ES" sz="900" dirty="0">
                <a:solidFill>
                  <a:srgbClr val="000000"/>
                </a:solidFill>
              </a:endParaRPr>
            </a:p>
          </p:txBody>
        </p:sp>
      </p:grpSp>
      <p:sp>
        <p:nvSpPr>
          <p:cNvPr id="7" name="Rectangle arrodonit 7"/>
          <p:cNvSpPr/>
          <p:nvPr/>
        </p:nvSpPr>
        <p:spPr>
          <a:xfrm>
            <a:off x="4591239" y="1055431"/>
            <a:ext cx="3714750" cy="4608512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28600" indent="-228600">
              <a:defRPr/>
            </a:pPr>
            <a:r>
              <a:rPr lang="ca-ES" sz="1400" b="1" dirty="0">
                <a:solidFill>
                  <a:schemeClr val="tx1"/>
                </a:solidFill>
              </a:rPr>
              <a:t>8. Seguiment de patologies cròniques a l’establiment d’òptica</a:t>
            </a:r>
          </a:p>
          <a:p>
            <a:pPr marL="228600" indent="-228600">
              <a:defRPr/>
            </a:pPr>
            <a:r>
              <a:rPr lang="ca-ES" sz="1400" b="1" dirty="0">
                <a:solidFill>
                  <a:schemeClr val="tx1"/>
                </a:solidFill>
              </a:rPr>
              <a:t>	Cataracta</a:t>
            </a:r>
          </a:p>
          <a:p>
            <a:pPr marL="228600" indent="-228600">
              <a:defRPr/>
            </a:pPr>
            <a:r>
              <a:rPr lang="ca-ES" sz="1400" b="1" dirty="0">
                <a:solidFill>
                  <a:schemeClr val="tx1"/>
                </a:solidFill>
              </a:rPr>
              <a:t>	Glaucoma</a:t>
            </a:r>
          </a:p>
          <a:p>
            <a:pPr marL="228600" indent="-228600">
              <a:defRPr/>
            </a:pPr>
            <a:r>
              <a:rPr lang="ca-ES" sz="1400" b="1" dirty="0">
                <a:solidFill>
                  <a:schemeClr val="tx1"/>
                </a:solidFill>
              </a:rPr>
              <a:t>	Retinopaties</a:t>
            </a:r>
          </a:p>
          <a:p>
            <a:pPr marL="228600" indent="-228600">
              <a:defRPr/>
            </a:pPr>
            <a:r>
              <a:rPr lang="ca-ES" sz="1400" b="1" dirty="0">
                <a:solidFill>
                  <a:schemeClr val="tx1"/>
                </a:solidFill>
              </a:rPr>
              <a:t>	Altres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Aplicació</a:t>
            </a:r>
            <a:r>
              <a:rPr lang="es-ES" dirty="0"/>
              <a:t> </a:t>
            </a:r>
            <a:r>
              <a:rPr lang="es-ES" dirty="0" err="1"/>
              <a:t>proves</a:t>
            </a:r>
            <a:r>
              <a:rPr lang="es-ES" dirty="0"/>
              <a:t> a </a:t>
            </a:r>
            <a:r>
              <a:rPr lang="es-ES" dirty="0" err="1"/>
              <a:t>pediàtrica</a:t>
            </a:r>
            <a:endParaRPr lang="es-E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611556" y="1916832"/>
          <a:ext cx="7848871" cy="3888430"/>
        </p:xfrm>
        <a:graphic>
          <a:graphicData uri="http://schemas.openxmlformats.org/drawingml/2006/table">
            <a:tbl>
              <a:tblPr/>
              <a:tblGrid>
                <a:gridCol w="1675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4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4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4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4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4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4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4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4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40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77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EDAT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Exploració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Calibri"/>
                          <a:ea typeface="Calibri"/>
                          <a:cs typeface="Times New Roman"/>
                        </a:rPr>
                        <a:t>0/30d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Calibri"/>
                          <a:ea typeface="Calibri"/>
                          <a:cs typeface="Times New Roman"/>
                        </a:rPr>
                        <a:t>2m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Calibri"/>
                          <a:ea typeface="Calibri"/>
                          <a:cs typeface="Times New Roman"/>
                        </a:rPr>
                        <a:t>4m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Calibri"/>
                          <a:ea typeface="Calibri"/>
                          <a:cs typeface="Times New Roman"/>
                        </a:rPr>
                        <a:t>6m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Calibri"/>
                          <a:ea typeface="Calibri"/>
                          <a:cs typeface="Times New Roman"/>
                        </a:rPr>
                        <a:t>9m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Calibri"/>
                          <a:ea typeface="Calibri"/>
                          <a:cs typeface="Times New Roman"/>
                        </a:rPr>
                        <a:t>12 15m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Calibri"/>
                          <a:ea typeface="Calibri"/>
                          <a:cs typeface="Times New Roman"/>
                        </a:rPr>
                        <a:t>18 m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Calibri"/>
                          <a:ea typeface="Calibri"/>
                          <a:cs typeface="Times New Roman"/>
                        </a:rPr>
                        <a:t>2 a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Calibri"/>
                          <a:ea typeface="Calibri"/>
                          <a:cs typeface="Times New Roman"/>
                        </a:rPr>
                        <a:t>3-4 a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Calibri"/>
                          <a:ea typeface="Calibri"/>
                          <a:cs typeface="Times New Roman"/>
                        </a:rPr>
                        <a:t>6 a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Calibri"/>
                          <a:ea typeface="Calibri"/>
                          <a:cs typeface="Times New Roman"/>
                        </a:rPr>
                        <a:t>8 a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Calibri"/>
                          <a:ea typeface="Calibri"/>
                          <a:cs typeface="Times New Roman"/>
                        </a:rPr>
                        <a:t>12 a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Parpelles/conjuntiva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Còrnies: mida/transparencia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Pupil·les: PIRRLA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 err="1">
                          <a:latin typeface="Calibri"/>
                          <a:ea typeface="Calibri"/>
                          <a:cs typeface="Times New Roman"/>
                        </a:rPr>
                        <a:t>Leucocòria</a:t>
                      </a:r>
                      <a:r>
                        <a:rPr lang="es-ES" sz="800" dirty="0">
                          <a:latin typeface="Calibri"/>
                          <a:ea typeface="Calibri"/>
                          <a:cs typeface="Times New Roman"/>
                        </a:rPr>
                        <a:t> i </a:t>
                      </a:r>
                      <a:r>
                        <a:rPr lang="es-ES" sz="800" dirty="0" err="1">
                          <a:latin typeface="Calibri"/>
                          <a:ea typeface="Calibri"/>
                          <a:cs typeface="Times New Roman"/>
                        </a:rPr>
                        <a:t>reflex</a:t>
                      </a:r>
                      <a:r>
                        <a:rPr lang="es-ES" sz="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800" dirty="0" err="1">
                          <a:latin typeface="Calibri"/>
                          <a:ea typeface="Calibri"/>
                          <a:cs typeface="Times New Roman"/>
                        </a:rPr>
                        <a:t>Fons</a:t>
                      </a:r>
                      <a:r>
                        <a:rPr lang="es-ES" sz="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800" dirty="0" err="1">
                          <a:latin typeface="Calibri"/>
                          <a:ea typeface="Calibri"/>
                          <a:cs typeface="Times New Roman"/>
                        </a:rPr>
                        <a:t>d’ull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Reflex fotomotor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Motilitat ocular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Fixació i seguiment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Test d’Hirschberg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Cover Test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X 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Agudesa visual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X 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X 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7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Visió cromática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7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Detecció purulenta (epifora)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X </a:t>
                      </a: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11" marR="49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986278"/>
              </p:ext>
            </p:extLst>
          </p:nvPr>
        </p:nvGraphicFramePr>
        <p:xfrm>
          <a:off x="395536" y="404664"/>
          <a:ext cx="8568952" cy="5658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2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2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2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 gridSpan="4">
                  <a:txBody>
                    <a:bodyPr/>
                    <a:lstStyle/>
                    <a:p>
                      <a:pPr algn="ctr"/>
                      <a:r>
                        <a:rPr lang="es-ES" dirty="0"/>
                        <a:t>ANOMALIES DE LES PUPIL·LES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094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NOM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DEFINICIO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MÈTODE EXPLORACIÓ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CRITERI DE DERIVACIO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6184">
                <a:tc>
                  <a:txBody>
                    <a:bodyPr/>
                    <a:lstStyle/>
                    <a:p>
                      <a:r>
                        <a:rPr lang="es-ES" sz="1400" dirty="0" err="1"/>
                        <a:t>Reflex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fotomotor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Reposta de la </a:t>
                      </a:r>
                      <a:r>
                        <a:rPr lang="es-ES" sz="1400" dirty="0" err="1"/>
                        <a:t>pupil·la</a:t>
                      </a:r>
                      <a:r>
                        <a:rPr lang="es-ES" sz="1400" dirty="0"/>
                        <a:t> a la </a:t>
                      </a:r>
                      <a:r>
                        <a:rPr lang="es-ES" sz="1400" dirty="0" err="1"/>
                        <a:t>llum</a:t>
                      </a:r>
                      <a:r>
                        <a:rPr lang="es-ES" sz="1400" dirty="0"/>
                        <a:t>. Valorable a partir </a:t>
                      </a:r>
                      <a:r>
                        <a:rPr lang="es-ES" sz="1400" dirty="0" err="1"/>
                        <a:t>dels</a:t>
                      </a:r>
                      <a:r>
                        <a:rPr lang="es-ES" sz="1400" dirty="0"/>
                        <a:t> 2 </a:t>
                      </a:r>
                      <a:r>
                        <a:rPr lang="es-ES" sz="1400" dirty="0" err="1"/>
                        <a:t>mesos</a:t>
                      </a:r>
                      <a:r>
                        <a:rPr lang="es-ES" sz="1400" dirty="0"/>
                        <a:t> de vida.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err="1"/>
                        <a:t>Amb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llum</a:t>
                      </a:r>
                      <a:r>
                        <a:rPr lang="es-ES" sz="1400" dirty="0"/>
                        <a:t> puntual o </a:t>
                      </a:r>
                      <a:r>
                        <a:rPr lang="es-ES" sz="1400" dirty="0" err="1"/>
                        <a:t>llanterna</a:t>
                      </a:r>
                      <a:r>
                        <a:rPr lang="es-ES" sz="1400" dirty="0"/>
                        <a:t>. </a:t>
                      </a:r>
                      <a:r>
                        <a:rPr lang="es-ES" sz="1400" dirty="0" err="1"/>
                        <a:t>Atenció</a:t>
                      </a:r>
                      <a:r>
                        <a:rPr lang="es-ES" sz="1400" dirty="0"/>
                        <a:t> a la </a:t>
                      </a:r>
                      <a:r>
                        <a:rPr lang="es-ES" sz="1400" dirty="0" err="1"/>
                        <a:t>miosi</a:t>
                      </a:r>
                      <a:r>
                        <a:rPr lang="es-ES" sz="1400" dirty="0"/>
                        <a:t> habitual en </a:t>
                      </a:r>
                      <a:r>
                        <a:rPr lang="es-ES" sz="1400" dirty="0" err="1"/>
                        <a:t>aquestes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edats</a:t>
                      </a:r>
                      <a:r>
                        <a:rPr lang="es-ES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err="1"/>
                        <a:t>Absència</a:t>
                      </a:r>
                      <a:r>
                        <a:rPr lang="es-ES" sz="1400" baseline="0" dirty="0"/>
                        <a:t> de </a:t>
                      </a:r>
                      <a:r>
                        <a:rPr lang="es-ES" sz="1400" baseline="0" dirty="0" err="1"/>
                        <a:t>resposta</a:t>
                      </a:r>
                      <a:r>
                        <a:rPr lang="es-ES" sz="1400" baseline="0" dirty="0"/>
                        <a:t> a la </a:t>
                      </a:r>
                      <a:r>
                        <a:rPr lang="es-ES" sz="1400" baseline="0" dirty="0" err="1"/>
                        <a:t>llum</a:t>
                      </a:r>
                      <a:r>
                        <a:rPr lang="es-ES" sz="1400" baseline="0" dirty="0"/>
                        <a:t>, a un o </a:t>
                      </a:r>
                      <a:r>
                        <a:rPr lang="es-ES" sz="1400" baseline="0" dirty="0" err="1"/>
                        <a:t>als</a:t>
                      </a:r>
                      <a:r>
                        <a:rPr lang="es-ES" sz="1400" baseline="0" dirty="0"/>
                        <a:t> dos </a:t>
                      </a:r>
                      <a:r>
                        <a:rPr lang="es-ES" sz="1400" baseline="0" dirty="0" err="1"/>
                        <a:t>ulls</a:t>
                      </a:r>
                      <a:r>
                        <a:rPr lang="es-ES" sz="1400" baseline="0" dirty="0"/>
                        <a:t>. </a:t>
                      </a:r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6122">
                <a:tc>
                  <a:txBody>
                    <a:bodyPr/>
                    <a:lstStyle/>
                    <a:p>
                      <a:r>
                        <a:rPr lang="es-ES" sz="1400" dirty="0" err="1"/>
                        <a:t>Anisocòria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err="1"/>
                        <a:t>Desigualtat</a:t>
                      </a:r>
                      <a:r>
                        <a:rPr lang="es-ES" sz="1400" dirty="0"/>
                        <a:t> entre </a:t>
                      </a:r>
                      <a:r>
                        <a:rPr lang="es-ES" sz="1400" dirty="0" err="1"/>
                        <a:t>els</a:t>
                      </a:r>
                      <a:r>
                        <a:rPr lang="es-ES" sz="1400" dirty="0"/>
                        <a:t> dos </a:t>
                      </a:r>
                      <a:r>
                        <a:rPr lang="es-ES" sz="1400" dirty="0" err="1"/>
                        <a:t>diàmetres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pupil·lars</a:t>
                      </a:r>
                      <a:r>
                        <a:rPr lang="es-ES" sz="1400" dirty="0"/>
                        <a:t>: </a:t>
                      </a:r>
                      <a:r>
                        <a:rPr lang="es-ES" sz="1400" dirty="0" err="1"/>
                        <a:t>possible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lesió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neurològica</a:t>
                      </a:r>
                      <a:r>
                        <a:rPr lang="es-ES" sz="1400" dirty="0"/>
                        <a:t> o </a:t>
                      </a:r>
                      <a:r>
                        <a:rPr lang="es-ES" sz="1400" dirty="0" err="1"/>
                        <a:t>anisometropia</a:t>
                      </a:r>
                      <a:r>
                        <a:rPr lang="es-ES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err="1"/>
                        <a:t>Canvis</a:t>
                      </a:r>
                      <a:r>
                        <a:rPr lang="es-ES" sz="1400" dirty="0"/>
                        <a:t> en </a:t>
                      </a:r>
                      <a:r>
                        <a:rPr lang="es-ES" sz="1400" dirty="0" err="1"/>
                        <a:t>il·luminació</a:t>
                      </a:r>
                      <a:r>
                        <a:rPr lang="es-ES" sz="1400" dirty="0"/>
                        <a:t> entre </a:t>
                      </a:r>
                      <a:r>
                        <a:rPr lang="es-ES" sz="1400" dirty="0" err="1"/>
                        <a:t>reduïda</a:t>
                      </a:r>
                      <a:r>
                        <a:rPr lang="es-ES" sz="1400" dirty="0"/>
                        <a:t> (</a:t>
                      </a:r>
                      <a:r>
                        <a:rPr lang="es-ES" sz="1400" dirty="0" err="1"/>
                        <a:t>escotòpiques</a:t>
                      </a:r>
                      <a:r>
                        <a:rPr lang="es-ES" sz="1400" dirty="0"/>
                        <a:t>) i intensa (</a:t>
                      </a:r>
                      <a:r>
                        <a:rPr lang="es-ES" sz="1400" dirty="0" err="1"/>
                        <a:t>fotòpiques</a:t>
                      </a:r>
                      <a:r>
                        <a:rPr lang="es-ES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Es deriva </a:t>
                      </a:r>
                      <a:r>
                        <a:rPr lang="es-ES" sz="1400" dirty="0" err="1"/>
                        <a:t>qualsevol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anisocòria</a:t>
                      </a:r>
                      <a:r>
                        <a:rPr lang="es-ES" sz="1400" dirty="0"/>
                        <a:t> detectada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4074">
                <a:tc>
                  <a:txBody>
                    <a:bodyPr/>
                    <a:lstStyle/>
                    <a:p>
                      <a:r>
                        <a:rPr lang="es-ES" sz="1600" dirty="0" err="1"/>
                        <a:t>Leucocòria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err="1"/>
                        <a:t>Observació</a:t>
                      </a:r>
                      <a:r>
                        <a:rPr lang="es-ES" sz="1600" dirty="0"/>
                        <a:t> de </a:t>
                      </a:r>
                      <a:r>
                        <a:rPr lang="es-ES" sz="1600" dirty="0" err="1"/>
                        <a:t>l’àrea</a:t>
                      </a:r>
                      <a:r>
                        <a:rPr lang="es-ES" sz="1600" dirty="0"/>
                        <a:t> </a:t>
                      </a:r>
                      <a:r>
                        <a:rPr lang="es-ES" sz="1600" dirty="0" err="1"/>
                        <a:t>pupil·lar</a:t>
                      </a:r>
                      <a:r>
                        <a:rPr lang="es-ES" sz="1600" dirty="0"/>
                        <a:t> blanquinosa</a:t>
                      </a:r>
                      <a:r>
                        <a:rPr lang="es-ES" sz="1600" baseline="0" dirty="0"/>
                        <a:t> o </a:t>
                      </a:r>
                      <a:r>
                        <a:rPr lang="es-ES" sz="1600" baseline="0" dirty="0" err="1"/>
                        <a:t>grisenca</a:t>
                      </a:r>
                      <a:r>
                        <a:rPr lang="es-ES" sz="1600" baseline="0" dirty="0"/>
                        <a:t>.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err="1"/>
                        <a:t>Llanterna</a:t>
                      </a:r>
                      <a:r>
                        <a:rPr lang="es-ES" sz="1600" dirty="0"/>
                        <a:t>: </a:t>
                      </a:r>
                      <a:r>
                        <a:rPr lang="es-ES" sz="1600" dirty="0" err="1"/>
                        <a:t>pupil·la</a:t>
                      </a:r>
                      <a:r>
                        <a:rPr lang="es-ES" sz="1600" dirty="0"/>
                        <a:t> normal “</a:t>
                      </a:r>
                      <a:r>
                        <a:rPr lang="es-ES" sz="1600" dirty="0" err="1"/>
                        <a:t>negre</a:t>
                      </a:r>
                      <a:r>
                        <a:rPr lang="es-ES" sz="1600" dirty="0"/>
                        <a:t>”</a:t>
                      </a:r>
                    </a:p>
                    <a:p>
                      <a:r>
                        <a:rPr lang="es-ES" sz="1600" dirty="0" err="1"/>
                        <a:t>Oftalmoscopi</a:t>
                      </a:r>
                      <a:r>
                        <a:rPr lang="es-ES" sz="1600" dirty="0"/>
                        <a:t>: </a:t>
                      </a:r>
                      <a:r>
                        <a:rPr lang="es-ES" sz="1600" dirty="0" err="1"/>
                        <a:t>reflexe</a:t>
                      </a:r>
                      <a:r>
                        <a:rPr lang="es-ES" sz="1600" dirty="0"/>
                        <a:t> normal </a:t>
                      </a:r>
                      <a:r>
                        <a:rPr lang="es-ES" sz="1600" dirty="0" err="1"/>
                        <a:t>vermellos</a:t>
                      </a:r>
                      <a:r>
                        <a:rPr lang="es-ES" sz="1600" dirty="0"/>
                        <a:t> o </a:t>
                      </a:r>
                      <a:r>
                        <a:rPr lang="es-ES" sz="1600" dirty="0" err="1"/>
                        <a:t>més</a:t>
                      </a:r>
                      <a:r>
                        <a:rPr lang="es-ES" sz="1600" dirty="0"/>
                        <a:t> gris </a:t>
                      </a:r>
                      <a:r>
                        <a:rPr lang="es-ES" sz="1600" dirty="0" err="1"/>
                        <a:t>vermell</a:t>
                      </a:r>
                      <a:r>
                        <a:rPr lang="es-ES" sz="1600" dirty="0"/>
                        <a:t> (origen </a:t>
                      </a:r>
                      <a:r>
                        <a:rPr lang="es-ES" sz="1600" dirty="0" err="1"/>
                        <a:t>geogràfic</a:t>
                      </a:r>
                      <a:r>
                        <a:rPr lang="es-ES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err="1"/>
                        <a:t>Qualsevol</a:t>
                      </a:r>
                      <a:r>
                        <a:rPr lang="es-ES" sz="1600" dirty="0"/>
                        <a:t> </a:t>
                      </a:r>
                      <a:r>
                        <a:rPr lang="es-ES" sz="1600" dirty="0" err="1"/>
                        <a:t>opacitat</a:t>
                      </a:r>
                      <a:r>
                        <a:rPr lang="es-ES" sz="1600" dirty="0"/>
                        <a:t> </a:t>
                      </a:r>
                      <a:r>
                        <a:rPr lang="es-ES" sz="1600" dirty="0" err="1"/>
                        <a:t>s’ha</a:t>
                      </a:r>
                      <a:r>
                        <a:rPr lang="es-ES" sz="1600" dirty="0"/>
                        <a:t> de derivar.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010666"/>
              </p:ext>
            </p:extLst>
          </p:nvPr>
        </p:nvGraphicFramePr>
        <p:xfrm>
          <a:off x="1043603" y="1268759"/>
          <a:ext cx="6912772" cy="3816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6386">
                  <a:extLst>
                    <a:ext uri="{9D8B030D-6E8A-4147-A177-3AD203B41FA5}">
                      <a16:colId xmlns:a16="http://schemas.microsoft.com/office/drawing/2014/main" val="314023931"/>
                    </a:ext>
                  </a:extLst>
                </a:gridCol>
                <a:gridCol w="3456386">
                  <a:extLst>
                    <a:ext uri="{9D8B030D-6E8A-4147-A177-3AD203B41FA5}">
                      <a16:colId xmlns:a16="http://schemas.microsoft.com/office/drawing/2014/main" val="518173850"/>
                    </a:ext>
                  </a:extLst>
                </a:gridCol>
              </a:tblGrid>
              <a:tr h="47705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VALORS DE NORMALITAT –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AGUDESA VISUAL I EDAT - FITXA 1 A</a:t>
                      </a:r>
                      <a:endParaRPr lang="ca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245988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EDAT</a:t>
                      </a:r>
                      <a:endParaRPr lang="ca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Agudesa Visual</a:t>
                      </a:r>
                      <a:endParaRPr lang="ca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121582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ca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20/140 (0,14)</a:t>
                      </a:r>
                      <a:endParaRPr lang="ca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3402038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</a:t>
                      </a:r>
                      <a:endParaRPr lang="ca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20/58 (0,34)</a:t>
                      </a:r>
                      <a:endParaRPr lang="ca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7746779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</a:t>
                      </a:r>
                      <a:endParaRPr lang="ca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20/46 (0,43)</a:t>
                      </a:r>
                      <a:endParaRPr lang="ca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8963176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</a:t>
                      </a:r>
                      <a:endParaRPr lang="ca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20/40 (0,5) a 20/30 (0,66)</a:t>
                      </a:r>
                      <a:endParaRPr lang="ca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3242232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6</a:t>
                      </a:r>
                      <a:endParaRPr lang="ca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20/30 (0,66) a 20/25 (0,80)</a:t>
                      </a:r>
                      <a:endParaRPr lang="ca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2226993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8</a:t>
                      </a:r>
                      <a:endParaRPr lang="ca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20/20 (1,0)</a:t>
                      </a:r>
                      <a:endParaRPr lang="ca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4786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768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35333"/>
            <a:ext cx="8709228" cy="752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ca-E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GUIA CLÍNICA</a:t>
            </a:r>
            <a:r>
              <a:rPr kumimoji="0" lang="ca-ES" altLang="ca-E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altLang="ca-E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REF. </a:t>
            </a:r>
            <a:r>
              <a:rPr kumimoji="0" lang="ca-ES" altLang="ca-E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1/OPT</a:t>
            </a:r>
            <a:endParaRPr kumimoji="0" lang="ca-ES" altLang="ca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altLang="ca-ES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DEFINICIÓ: </a:t>
            </a:r>
            <a:r>
              <a:rPr kumimoji="0" lang="ca-ES" altLang="ca-ES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Prova del prisma vertical per la detecció de supressió</a:t>
            </a:r>
            <a:endParaRPr kumimoji="0" lang="ca-ES" altLang="ca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ca-ES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EDAT DE REALITZACIÓ: a partir dels 2 anys o abans si hi ha una interès pel que es presenta a l’infant.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ca-ES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 I/O CARACTERÍSTIQUES DEL LLOC DE MESURA:</a:t>
            </a:r>
            <a:endParaRPr kumimoji="0" lang="ca-ES" altLang="ca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ca-ES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-Prismes de 10 a 15 D prismàtiques</a:t>
            </a:r>
            <a:endParaRPr kumimoji="0" lang="ca-ES" altLang="ca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ca-ES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-Llum puntual</a:t>
            </a:r>
            <a:endParaRPr lang="es-ES" altLang="ca-ES" sz="13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ca-E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ca-ES" sz="13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ca-E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ca-ES" sz="13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ca-E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ca-ES" sz="13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ca-ES" sz="13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a-ES" sz="1200" dirty="0"/>
          </a:p>
          <a:p>
            <a:endParaRPr lang="ca-ES" sz="1200" dirty="0"/>
          </a:p>
          <a:p>
            <a:endParaRPr lang="ca-ES" sz="1200" dirty="0"/>
          </a:p>
          <a:p>
            <a:r>
              <a:rPr lang="ca-ES" sz="1300" dirty="0"/>
              <a:t>PROCEDIMENT</a:t>
            </a:r>
          </a:p>
          <a:p>
            <a:r>
              <a:rPr lang="ca-ES" sz="1300" dirty="0"/>
              <a:t>1. Situar el llum puntual a uns 20-30 cm del subjecte a l’alçada dels seus ulls. Fixar-se en els reflexes corneals (</a:t>
            </a:r>
            <a:r>
              <a:rPr lang="ca-ES" sz="1300" dirty="0" err="1"/>
              <a:t>Hirschberg</a:t>
            </a:r>
            <a:r>
              <a:rPr lang="ca-ES" sz="1300" dirty="0"/>
              <a:t>)</a:t>
            </a:r>
          </a:p>
          <a:p>
            <a:r>
              <a:rPr lang="ca-ES" sz="1300" dirty="0"/>
              <a:t>2 . Situar un prisma d’entre 10 a 15 DP amb la base a baix (inferior). EL prisma hauria de provocar diplopia al moure la imatge de la retina fora de l’àrea </a:t>
            </a:r>
            <a:r>
              <a:rPr lang="ca-ES" sz="1300" dirty="0" err="1"/>
              <a:t>foveal</a:t>
            </a:r>
            <a:r>
              <a:rPr lang="ca-ES" sz="1300" dirty="0"/>
              <a:t> i l’ull tindrà que realitzar un moviment de seguiment per tal de recuperar la fixació </a:t>
            </a:r>
            <a:r>
              <a:rPr lang="ca-ES" sz="1300" dirty="0" err="1"/>
              <a:t>foveal</a:t>
            </a:r>
            <a:r>
              <a:rPr lang="ca-ES" sz="1300" dirty="0"/>
              <a:t>.</a:t>
            </a:r>
          </a:p>
          <a:p>
            <a:r>
              <a:rPr lang="ca-ES" sz="1300" dirty="0"/>
              <a:t>3. POSSIBLES RESPOSTES:</a:t>
            </a:r>
          </a:p>
          <a:p>
            <a:r>
              <a:rPr lang="ca-ES" sz="1300" dirty="0"/>
              <a:t>3.a. Es produeix un moviment de re fixació cap amunt dels dos ulls. Segons la Llei </a:t>
            </a:r>
            <a:r>
              <a:rPr lang="ca-ES" sz="1300" dirty="0" err="1"/>
              <a:t>d’Hering</a:t>
            </a:r>
            <a:r>
              <a:rPr lang="ca-ES" sz="1300" dirty="0"/>
              <a:t>, l’ull sobre el qual hem posat el prisma, realment estava fixant.</a:t>
            </a:r>
          </a:p>
          <a:p>
            <a:r>
              <a:rPr lang="ca-ES" sz="1300" dirty="0"/>
              <a:t>3.b. Si no es produeix moviment cap a dalt, vol dir que l’ull sobre el que hem col·locat el prisma, NO estava fixant (possible SUPRESSIÓ)</a:t>
            </a:r>
          </a:p>
          <a:p>
            <a:r>
              <a:rPr lang="ca-ES" sz="1300" dirty="0"/>
              <a:t> </a:t>
            </a:r>
          </a:p>
          <a:p>
            <a:r>
              <a:rPr lang="ca-ES" sz="1300" dirty="0"/>
              <a:t>4. Repetir 2 i 3 posant el prisma davant de l’altre ull</a:t>
            </a:r>
          </a:p>
          <a:p>
            <a:r>
              <a:rPr lang="ca-ES" sz="1300" dirty="0"/>
              <a:t> </a:t>
            </a:r>
          </a:p>
          <a:p>
            <a:r>
              <a:rPr lang="ca-ES" sz="1300" dirty="0"/>
              <a:t>5. Anotar si hi ha FIXACIO BIFOVEAL o si hi ha supressió, indicant l’ull que suprimeix. En aquest cas la remissió es obligatòria.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ca-ES" sz="13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ca-ES" sz="13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ca-ES" sz="13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ca-ES" sz="13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altLang="ca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a-ES" altLang="ca-E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a-ES" altLang="ca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Imagen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27584" y="1937436"/>
            <a:ext cx="1296144" cy="158417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566427" y="2081452"/>
            <a:ext cx="61428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ca-E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Representació de la posició dels ulls mentre fem la prova del prisma vertical.</a:t>
            </a:r>
            <a:endParaRPr lang="ca-ES" altLang="ca-ES" sz="1000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ca-E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dalt: posició al punt de partida (Pas 1)</a:t>
            </a:r>
            <a:endParaRPr lang="ca-ES" altLang="ca-ES" sz="1000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ca-E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mig: Posició al Pas 3a amb moviment de re fixació de l’ull dret.</a:t>
            </a:r>
            <a:endParaRPr lang="ca-ES" altLang="ca-ES" sz="1000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ca-E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baix: Posició al pas 3 b, amb absència de moviment de re fixació de l’ull dret (supressió UD)</a:t>
            </a:r>
            <a:endParaRPr lang="ca-ES" altLang="ca-ES" dirty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754380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992888" cy="5112568"/>
          </a:xfrm>
        </p:spPr>
        <p:txBody>
          <a:bodyPr>
            <a:normAutofit fontScale="70000" lnSpcReduction="20000"/>
          </a:bodyPr>
          <a:lstStyle/>
          <a:p>
            <a:r>
              <a:rPr lang="ca-ES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Convalidacions 1</a:t>
            </a:r>
          </a:p>
          <a:p>
            <a:pPr algn="l"/>
            <a:r>
              <a:rPr lang="es-ES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a. Per poder </a:t>
            </a:r>
            <a:r>
              <a:rPr lang="es-ES" sz="6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accedir</a:t>
            </a:r>
            <a:r>
              <a:rPr lang="es-ES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sz="6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directament</a:t>
            </a:r>
            <a:r>
              <a:rPr lang="es-ES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 les practiques </a:t>
            </a:r>
            <a:r>
              <a:rPr lang="es-ES" sz="6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clíniques</a:t>
            </a:r>
            <a:endParaRPr lang="es-ES" sz="6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r>
              <a:rPr lang="es-ES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b. Valorar també </a:t>
            </a:r>
            <a:r>
              <a:rPr lang="es-ES" sz="6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exàmen</a:t>
            </a:r>
            <a:r>
              <a:rPr lang="es-ES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sz="6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amb</a:t>
            </a:r>
            <a:r>
              <a:rPr lang="es-ES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sz="6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pacients</a:t>
            </a:r>
            <a:r>
              <a:rPr lang="es-ES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sz="6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reals</a:t>
            </a:r>
            <a:r>
              <a:rPr lang="es-ES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per convalidar les practiques </a:t>
            </a:r>
            <a:r>
              <a:rPr lang="es-ES" sz="6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clíniques</a:t>
            </a:r>
            <a:r>
              <a:rPr lang="es-ES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es-ES" sz="6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resolució</a:t>
            </a:r>
            <a:r>
              <a:rPr lang="es-ES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sz="6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d’un</a:t>
            </a:r>
            <a:r>
              <a:rPr lang="es-ES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cas)</a:t>
            </a:r>
            <a:endParaRPr lang="ca-E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Tx/>
              <a:buChar char="-"/>
            </a:pPr>
            <a:endParaRPr lang="ca-E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Tx/>
              <a:buChar char="-"/>
            </a:pPr>
            <a:endParaRPr lang="ca-E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" name="4 Grupo"/>
          <p:cNvGrpSpPr/>
          <p:nvPr/>
        </p:nvGrpSpPr>
        <p:grpSpPr>
          <a:xfrm>
            <a:off x="432049" y="332656"/>
            <a:ext cx="8172399" cy="560894"/>
            <a:chOff x="251521" y="332656"/>
            <a:chExt cx="8172399" cy="560894"/>
          </a:xfrm>
        </p:grpSpPr>
        <p:pic>
          <p:nvPicPr>
            <p:cNvPr id="6" name="Picture 2" descr="cuv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521" y="332656"/>
              <a:ext cx="2088232" cy="560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" descr="FOO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00192" y="332656"/>
              <a:ext cx="2123728" cy="560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033505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8136904" cy="5112568"/>
          </a:xfrm>
        </p:spPr>
        <p:txBody>
          <a:bodyPr>
            <a:normAutofit/>
          </a:bodyPr>
          <a:lstStyle/>
          <a:p>
            <a:r>
              <a:rPr lang="ca-ES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Convalidacions 2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es-ES" sz="4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Expertesa</a:t>
            </a:r>
            <a:r>
              <a:rPr lang="es-E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clínica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es-ES" sz="4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Formació</a:t>
            </a:r>
            <a:r>
              <a:rPr lang="es-E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clínica </a:t>
            </a:r>
            <a:r>
              <a:rPr lang="es-ES" sz="4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rebuda</a:t>
            </a:r>
            <a:endParaRPr lang="es-ES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es-ES" sz="4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Exàmen</a:t>
            </a:r>
            <a:r>
              <a:rPr lang="es-E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 </a:t>
            </a:r>
            <a:r>
              <a:rPr lang="es-ES" sz="4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prova</a:t>
            </a:r>
            <a:r>
              <a:rPr lang="es-E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s-ES" sz="4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capacitats</a:t>
            </a:r>
            <a:r>
              <a:rPr lang="es-E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(ACOE-</a:t>
            </a:r>
            <a:r>
              <a:rPr lang="es-ES" sz="4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Avaluació</a:t>
            </a:r>
            <a:r>
              <a:rPr lang="es-E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sz="4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competència</a:t>
            </a:r>
            <a:r>
              <a:rPr lang="es-E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clínica </a:t>
            </a:r>
            <a:r>
              <a:rPr lang="es-ES" sz="4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objectiva</a:t>
            </a:r>
            <a:r>
              <a:rPr lang="es-E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 estructurada)</a:t>
            </a:r>
            <a:endParaRPr lang="ca-E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Tx/>
              <a:buChar char="-"/>
            </a:pPr>
            <a:endParaRPr lang="ca-E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Tx/>
              <a:buChar char="-"/>
            </a:pPr>
            <a:endParaRPr lang="ca-E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" name="4 Grupo"/>
          <p:cNvGrpSpPr/>
          <p:nvPr/>
        </p:nvGrpSpPr>
        <p:grpSpPr>
          <a:xfrm>
            <a:off x="432049" y="332656"/>
            <a:ext cx="8172399" cy="560894"/>
            <a:chOff x="251521" y="332656"/>
            <a:chExt cx="8172399" cy="560894"/>
          </a:xfrm>
        </p:grpSpPr>
        <p:pic>
          <p:nvPicPr>
            <p:cNvPr id="6" name="Picture 2" descr="cuv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1521" y="332656"/>
              <a:ext cx="2088232" cy="560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" descr="FOOT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00192" y="332656"/>
              <a:ext cx="2123728" cy="560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827242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2049" y="1916832"/>
            <a:ext cx="8229600" cy="1143000"/>
          </a:xfrm>
        </p:spPr>
        <p:txBody>
          <a:bodyPr/>
          <a:lstStyle/>
          <a:p>
            <a:r>
              <a:rPr lang="es-ES" dirty="0" err="1"/>
              <a:t>Aspectes</a:t>
            </a:r>
            <a:r>
              <a:rPr lang="es-ES" dirty="0"/>
              <a:t> </a:t>
            </a:r>
            <a:r>
              <a:rPr lang="es-ES" dirty="0" err="1"/>
              <a:t>sobrevinguts</a:t>
            </a:r>
            <a:endParaRPr lang="ca-ES" dirty="0"/>
          </a:p>
        </p:txBody>
      </p:sp>
      <p:grpSp>
        <p:nvGrpSpPr>
          <p:cNvPr id="3" name="4 Grupo"/>
          <p:cNvGrpSpPr/>
          <p:nvPr/>
        </p:nvGrpSpPr>
        <p:grpSpPr>
          <a:xfrm>
            <a:off x="432049" y="332656"/>
            <a:ext cx="8172399" cy="560894"/>
            <a:chOff x="251521" y="332656"/>
            <a:chExt cx="8172399" cy="560894"/>
          </a:xfrm>
        </p:grpSpPr>
        <p:pic>
          <p:nvPicPr>
            <p:cNvPr id="4" name="Picture 2" descr="cuv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521" y="332656"/>
              <a:ext cx="2088232" cy="560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3" descr="FOO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00192" y="332656"/>
              <a:ext cx="2123728" cy="560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577456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dirty="0"/>
              <a:t>Segell de qualitat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a-ES" dirty="0"/>
              <a:t>Proposta d’itinerari formatiu per a la capacitació de l’òptic optometrista en àrees d’especialització</a:t>
            </a:r>
          </a:p>
          <a:p>
            <a:r>
              <a:rPr lang="ca-E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Primera fase</a:t>
            </a:r>
            <a:r>
              <a:rPr lang="ca-E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atenció visual general</a:t>
            </a:r>
          </a:p>
        </p:txBody>
      </p:sp>
      <p:grpSp>
        <p:nvGrpSpPr>
          <p:cNvPr id="7" name="6 Grupo"/>
          <p:cNvGrpSpPr/>
          <p:nvPr/>
        </p:nvGrpSpPr>
        <p:grpSpPr>
          <a:xfrm>
            <a:off x="504057" y="332656"/>
            <a:ext cx="8172399" cy="560894"/>
            <a:chOff x="251521" y="332656"/>
            <a:chExt cx="8172399" cy="560894"/>
          </a:xfrm>
        </p:grpSpPr>
        <p:pic>
          <p:nvPicPr>
            <p:cNvPr id="1026" name="Picture 2" descr="cuv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521" y="332656"/>
              <a:ext cx="2088232" cy="560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 descr="FOO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00192" y="332656"/>
              <a:ext cx="2123728" cy="560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506730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937992"/>
          </a:xfrm>
        </p:spPr>
        <p:txBody>
          <a:bodyPr>
            <a:normAutofit/>
          </a:bodyPr>
          <a:lstStyle/>
          <a:p>
            <a:r>
              <a:rPr lang="ca-ES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Objectius</a:t>
            </a:r>
          </a:p>
          <a:p>
            <a:r>
              <a:rPr lang="ca-ES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Procediment</a:t>
            </a:r>
          </a:p>
          <a:p>
            <a:r>
              <a:rPr lang="ca-ES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Calendari</a:t>
            </a:r>
          </a:p>
        </p:txBody>
      </p:sp>
      <p:grpSp>
        <p:nvGrpSpPr>
          <p:cNvPr id="5" name="4 Grupo"/>
          <p:cNvGrpSpPr/>
          <p:nvPr/>
        </p:nvGrpSpPr>
        <p:grpSpPr>
          <a:xfrm>
            <a:off x="467544" y="332656"/>
            <a:ext cx="8172399" cy="560894"/>
            <a:chOff x="251521" y="332656"/>
            <a:chExt cx="8172399" cy="560894"/>
          </a:xfrm>
        </p:grpSpPr>
        <p:pic>
          <p:nvPicPr>
            <p:cNvPr id="6" name="Picture 2" descr="cuv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521" y="332656"/>
              <a:ext cx="2088232" cy="560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" descr="FOO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00192" y="332656"/>
              <a:ext cx="2123728" cy="560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7920880" cy="5040560"/>
          </a:xfrm>
        </p:spPr>
        <p:txBody>
          <a:bodyPr>
            <a:normAutofit fontScale="92500" lnSpcReduction="20000"/>
          </a:bodyPr>
          <a:lstStyle/>
          <a:p>
            <a:r>
              <a:rPr lang="ca-ES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Objectius 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a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Homogeneïtzar pràctiques clíniques bàsiques en salut visual que permetin aportar els serveis del DOO, des de l’establiment d’òptica, al model sanitari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a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Definir protocols d’actuació optomètrica per edats: proves, valors de normalitat, motius de remissió i models d’informe de remissió.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Generar una dinámica </a:t>
            </a:r>
            <a:r>
              <a:rPr lang="es-E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d’actuació</a:t>
            </a: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on</a:t>
            </a: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el DOO </a:t>
            </a:r>
            <a:r>
              <a:rPr lang="es-E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pugui</a:t>
            </a: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s-E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davant</a:t>
            </a: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el </a:t>
            </a:r>
            <a:r>
              <a:rPr lang="es-E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pacient</a:t>
            </a: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s-E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resoldre</a:t>
            </a: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el problema visual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s-E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resoldre’l</a:t>
            </a: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 </a:t>
            </a:r>
            <a:r>
              <a:rPr lang="es-E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remetre</a:t>
            </a:r>
            <a:endParaRPr lang="es-E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s-E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remetre</a:t>
            </a:r>
            <a:endParaRPr lang="ca-E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ca-E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ca-E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432049" y="332656"/>
            <a:ext cx="8172399" cy="560894"/>
            <a:chOff x="251521" y="332656"/>
            <a:chExt cx="8172399" cy="560894"/>
          </a:xfrm>
        </p:grpSpPr>
        <p:pic>
          <p:nvPicPr>
            <p:cNvPr id="6" name="Picture 2" descr="cuv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1521" y="332656"/>
              <a:ext cx="2088232" cy="560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" descr="FOOT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00192" y="332656"/>
              <a:ext cx="2123728" cy="560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992888" cy="4896544"/>
          </a:xfrm>
        </p:spPr>
        <p:txBody>
          <a:bodyPr>
            <a:normAutofit/>
          </a:bodyPr>
          <a:lstStyle/>
          <a:p>
            <a:r>
              <a:rPr lang="ca-ES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Procediment 1</a:t>
            </a:r>
          </a:p>
          <a:p>
            <a:pPr algn="l">
              <a:buFontTx/>
              <a:buChar char="-"/>
            </a:pPr>
            <a:r>
              <a:rPr lang="ca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Elaborar una proposta de trams per edat amb el seu llistat de proves, criteris de normalitat, criteris de remissió i models d’informe*.</a:t>
            </a:r>
          </a:p>
          <a:p>
            <a:pPr algn="l">
              <a:buFontTx/>
              <a:buChar char="-"/>
            </a:pPr>
            <a:r>
              <a:rPr lang="ca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Validar tots els documents* per part d’un comitè clínic de validació de protocols i d’inserció al model sanitari.</a:t>
            </a:r>
          </a:p>
          <a:p>
            <a:pPr algn="l">
              <a:buFontTx/>
              <a:buChar char="-"/>
            </a:pPr>
            <a:r>
              <a:rPr lang="ca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Treballar pensant en models de qualitat i d’acreditació sanitària</a:t>
            </a:r>
          </a:p>
        </p:txBody>
      </p:sp>
      <p:grpSp>
        <p:nvGrpSpPr>
          <p:cNvPr id="5" name="4 Grupo"/>
          <p:cNvGrpSpPr/>
          <p:nvPr/>
        </p:nvGrpSpPr>
        <p:grpSpPr>
          <a:xfrm>
            <a:off x="432049" y="332656"/>
            <a:ext cx="8172399" cy="560894"/>
            <a:chOff x="251521" y="332656"/>
            <a:chExt cx="8172399" cy="560894"/>
          </a:xfrm>
        </p:grpSpPr>
        <p:pic>
          <p:nvPicPr>
            <p:cNvPr id="6" name="Picture 2" descr="cuv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521" y="332656"/>
              <a:ext cx="2088232" cy="560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" descr="FOO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00192" y="332656"/>
              <a:ext cx="2123728" cy="560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136904" cy="5328592"/>
          </a:xfrm>
        </p:spPr>
        <p:txBody>
          <a:bodyPr>
            <a:normAutofit fontScale="92500" lnSpcReduction="10000"/>
          </a:bodyPr>
          <a:lstStyle/>
          <a:p>
            <a:r>
              <a:rPr lang="ca-ES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Procediment 2</a:t>
            </a:r>
          </a:p>
          <a:p>
            <a:pPr algn="l">
              <a:buFontTx/>
              <a:buChar char="-"/>
            </a:pPr>
            <a:r>
              <a:rPr lang="ca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Formació </a:t>
            </a:r>
            <a:r>
              <a:rPr lang="ca-E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semipresencial</a:t>
            </a:r>
            <a:endParaRPr lang="ca-E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buFontTx/>
              <a:buChar char="-"/>
            </a:pPr>
            <a:r>
              <a:rPr lang="ca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Formació teòrica: característiques població especifica, proves clíniques, criteris de diagnòstic i de derivació. (SP)-Plataforma </a:t>
            </a:r>
            <a:r>
              <a:rPr lang="ca-E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Visionline</a:t>
            </a:r>
            <a:r>
              <a:rPr lang="ca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(FPC)</a:t>
            </a:r>
          </a:p>
          <a:p>
            <a:pPr algn="l">
              <a:buFontTx/>
              <a:buChar char="-"/>
            </a:pPr>
            <a:r>
              <a:rPr lang="ca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Aprenentatge dels procediments clínics (SP+P)</a:t>
            </a:r>
          </a:p>
          <a:p>
            <a:pPr algn="l">
              <a:buFontTx/>
              <a:buChar char="-"/>
            </a:pPr>
            <a:r>
              <a:rPr lang="ca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Pràctiques clíniques (P) : CUV + Centre Sanitari Mutua Terrassa / CST</a:t>
            </a:r>
          </a:p>
          <a:p>
            <a:pPr algn="l">
              <a:buFontTx/>
              <a:buChar char="-"/>
            </a:pPr>
            <a:r>
              <a:rPr lang="ca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Perfil alumnes fase/prova pilot</a:t>
            </a:r>
          </a:p>
          <a:p>
            <a:pPr algn="l">
              <a:buFontTx/>
              <a:buChar char="-"/>
            </a:pPr>
            <a:r>
              <a:rPr lang="es-E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Proves</a:t>
            </a: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d’exàmen</a:t>
            </a: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– ACOE i </a:t>
            </a:r>
            <a:r>
              <a:rPr lang="es-E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criteris</a:t>
            </a: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s-E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convalidació</a:t>
            </a: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(comité </a:t>
            </a:r>
            <a:r>
              <a:rPr lang="es-E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clínic</a:t>
            </a: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ca-E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" name="4 Grupo"/>
          <p:cNvGrpSpPr/>
          <p:nvPr/>
        </p:nvGrpSpPr>
        <p:grpSpPr>
          <a:xfrm>
            <a:off x="432049" y="332656"/>
            <a:ext cx="8172399" cy="560894"/>
            <a:chOff x="251521" y="332656"/>
            <a:chExt cx="8172399" cy="560894"/>
          </a:xfrm>
        </p:grpSpPr>
        <p:pic>
          <p:nvPicPr>
            <p:cNvPr id="6" name="Picture 2" descr="cuv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521" y="332656"/>
              <a:ext cx="2088232" cy="560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" descr="FOO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00192" y="332656"/>
              <a:ext cx="2123728" cy="560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arrodonit 4"/>
          <p:cNvSpPr/>
          <p:nvPr/>
        </p:nvSpPr>
        <p:spPr>
          <a:xfrm>
            <a:off x="539552" y="1061753"/>
            <a:ext cx="6696744" cy="4320480"/>
          </a:xfrm>
          <a:prstGeom prst="roundRect">
            <a:avLst>
              <a:gd name="adj" fmla="val 1488"/>
            </a:avLst>
          </a:prstGeom>
          <a:noFill/>
          <a:ln w="254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graphicFrame>
        <p:nvGraphicFramePr>
          <p:cNvPr id="4" name="Diagrama 3"/>
          <p:cNvGraphicFramePr/>
          <p:nvPr/>
        </p:nvGraphicFramePr>
        <p:xfrm>
          <a:off x="683568" y="1231804"/>
          <a:ext cx="81369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6" name="Oval 25"/>
          <p:cNvSpPr/>
          <p:nvPr/>
        </p:nvSpPr>
        <p:spPr>
          <a:xfrm>
            <a:off x="700827" y="917737"/>
            <a:ext cx="611560" cy="648072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/>
              <a:t>2h</a:t>
            </a:r>
          </a:p>
        </p:txBody>
      </p:sp>
      <p:sp>
        <p:nvSpPr>
          <p:cNvPr id="31" name="Oval 30"/>
          <p:cNvSpPr/>
          <p:nvPr/>
        </p:nvSpPr>
        <p:spPr>
          <a:xfrm>
            <a:off x="2347283" y="917737"/>
            <a:ext cx="611560" cy="648072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/>
              <a:t>1h</a:t>
            </a:r>
          </a:p>
        </p:txBody>
      </p:sp>
      <p:sp>
        <p:nvSpPr>
          <p:cNvPr id="32" name="Oval 31"/>
          <p:cNvSpPr/>
          <p:nvPr/>
        </p:nvSpPr>
        <p:spPr>
          <a:xfrm>
            <a:off x="3993536" y="917737"/>
            <a:ext cx="611560" cy="648072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/>
              <a:t>3h</a:t>
            </a:r>
          </a:p>
        </p:txBody>
      </p:sp>
      <p:grpSp>
        <p:nvGrpSpPr>
          <p:cNvPr id="30" name="Agrupa 29"/>
          <p:cNvGrpSpPr/>
          <p:nvPr/>
        </p:nvGrpSpPr>
        <p:grpSpPr>
          <a:xfrm>
            <a:off x="5580315" y="917737"/>
            <a:ext cx="792088" cy="701030"/>
            <a:chOff x="5191497" y="836712"/>
            <a:chExt cx="792088" cy="701030"/>
          </a:xfrm>
        </p:grpSpPr>
        <p:sp>
          <p:nvSpPr>
            <p:cNvPr id="33" name="Oval 32"/>
            <p:cNvSpPr/>
            <p:nvPr/>
          </p:nvSpPr>
          <p:spPr>
            <a:xfrm>
              <a:off x="5256584" y="836712"/>
              <a:ext cx="611560" cy="648072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 sz="1400" dirty="0"/>
            </a:p>
          </p:txBody>
        </p:sp>
        <p:sp>
          <p:nvSpPr>
            <p:cNvPr id="34" name="QuadreDeText 33"/>
            <p:cNvSpPr txBox="1"/>
            <p:nvPr/>
          </p:nvSpPr>
          <p:spPr>
            <a:xfrm>
              <a:off x="5191497" y="1014522"/>
              <a:ext cx="7920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400" dirty="0">
                  <a:solidFill>
                    <a:schemeClr val="bg1"/>
                  </a:solidFill>
                </a:rPr>
                <a:t>8h+12h</a:t>
              </a:r>
            </a:p>
            <a:p>
              <a:endParaRPr lang="ca-E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Agrupa 34"/>
          <p:cNvGrpSpPr/>
          <p:nvPr/>
        </p:nvGrpSpPr>
        <p:grpSpPr>
          <a:xfrm>
            <a:off x="7149836" y="899400"/>
            <a:ext cx="1080120" cy="738417"/>
            <a:chOff x="6357342" y="836712"/>
            <a:chExt cx="1080120" cy="738417"/>
          </a:xfrm>
        </p:grpSpPr>
        <p:sp>
          <p:nvSpPr>
            <p:cNvPr id="36" name="Oval 35"/>
            <p:cNvSpPr/>
            <p:nvPr/>
          </p:nvSpPr>
          <p:spPr>
            <a:xfrm>
              <a:off x="6509294" y="836712"/>
              <a:ext cx="727001" cy="72008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 sz="1400" dirty="0"/>
            </a:p>
          </p:txBody>
        </p:sp>
        <p:sp>
          <p:nvSpPr>
            <p:cNvPr id="37" name="QuadreDeText 36"/>
            <p:cNvSpPr txBox="1"/>
            <p:nvPr/>
          </p:nvSpPr>
          <p:spPr>
            <a:xfrm>
              <a:off x="6357342" y="928798"/>
              <a:ext cx="10801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1200" dirty="0">
                  <a:solidFill>
                    <a:schemeClr val="bg1"/>
                  </a:solidFill>
                </a:rPr>
                <a:t>4 h</a:t>
              </a:r>
            </a:p>
            <a:p>
              <a:pPr algn="ctr"/>
              <a:r>
                <a:rPr lang="ca-ES" sz="1200" dirty="0">
                  <a:solidFill>
                    <a:schemeClr val="bg1"/>
                  </a:solidFill>
                </a:rPr>
                <a:t>4 pacients</a:t>
              </a:r>
            </a:p>
            <a:p>
              <a:endParaRPr lang="ca-E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40" name="Rectangle arrodonit 39"/>
          <p:cNvSpPr/>
          <p:nvPr/>
        </p:nvSpPr>
        <p:spPr>
          <a:xfrm>
            <a:off x="448494" y="720763"/>
            <a:ext cx="5112568" cy="4949502"/>
          </a:xfrm>
          <a:prstGeom prst="roundRect">
            <a:avLst>
              <a:gd name="adj" fmla="val 1488"/>
            </a:avLst>
          </a:prstGeom>
          <a:noFill/>
          <a:ln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7" name="QuadreDeText 16"/>
          <p:cNvSpPr txBox="1"/>
          <p:nvPr/>
        </p:nvSpPr>
        <p:spPr>
          <a:xfrm>
            <a:off x="1331640" y="5419241"/>
            <a:ext cx="3672408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sz="1400" dirty="0"/>
              <a:t>1 mòdul per a cada segment d’edat:</a:t>
            </a:r>
          </a:p>
          <a:p>
            <a:pPr algn="ctr"/>
            <a:r>
              <a:rPr lang="ca-ES" sz="1400" dirty="0"/>
              <a:t>((5 mòduls x 6h)) = 30h)</a:t>
            </a:r>
          </a:p>
        </p:txBody>
      </p:sp>
      <p:sp>
        <p:nvSpPr>
          <p:cNvPr id="39" name="Oval 38"/>
          <p:cNvSpPr/>
          <p:nvPr/>
        </p:nvSpPr>
        <p:spPr>
          <a:xfrm rot="688519">
            <a:off x="8048965" y="151425"/>
            <a:ext cx="1008112" cy="1008112"/>
          </a:xfrm>
          <a:prstGeom prst="ellipse">
            <a:avLst/>
          </a:prstGeom>
          <a:solidFill>
            <a:schemeClr val="accent3"/>
          </a:solidFill>
          <a:ln w="508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sz="1400" dirty="0"/>
          </a:p>
        </p:txBody>
      </p:sp>
      <p:sp>
        <p:nvSpPr>
          <p:cNvPr id="43" name="QuadreDeText 42"/>
          <p:cNvSpPr txBox="1"/>
          <p:nvPr/>
        </p:nvSpPr>
        <p:spPr>
          <a:xfrm rot="688519">
            <a:off x="8014486" y="314271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>
                <a:solidFill>
                  <a:schemeClr val="bg1"/>
                </a:solidFill>
              </a:rPr>
              <a:t>Total</a:t>
            </a:r>
          </a:p>
          <a:p>
            <a:pPr algn="ctr"/>
            <a:r>
              <a:rPr lang="ca-ES" dirty="0">
                <a:solidFill>
                  <a:schemeClr val="bg1"/>
                </a:solidFill>
              </a:rPr>
              <a:t>70h</a:t>
            </a:r>
            <a:endParaRPr lang="ca-ES" sz="1200" dirty="0">
              <a:solidFill>
                <a:schemeClr val="bg1"/>
              </a:solidFill>
            </a:endParaRPr>
          </a:p>
        </p:txBody>
      </p:sp>
      <p:grpSp>
        <p:nvGrpSpPr>
          <p:cNvPr id="58" name="Agrupa 57"/>
          <p:cNvGrpSpPr/>
          <p:nvPr/>
        </p:nvGrpSpPr>
        <p:grpSpPr>
          <a:xfrm>
            <a:off x="5292080" y="5454241"/>
            <a:ext cx="2232248" cy="1633553"/>
            <a:chOff x="5292080" y="5373216"/>
            <a:chExt cx="2232248" cy="1633553"/>
          </a:xfrm>
        </p:grpSpPr>
        <p:sp>
          <p:nvSpPr>
            <p:cNvPr id="57" name="Pentàgon 56"/>
            <p:cNvSpPr/>
            <p:nvPr/>
          </p:nvSpPr>
          <p:spPr>
            <a:xfrm rot="16200000">
              <a:off x="5735749" y="5409220"/>
              <a:ext cx="1368152" cy="1296144"/>
            </a:xfrm>
            <a:prstGeom prst="homePlate">
              <a:avLst>
                <a:gd name="adj" fmla="val 29114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 sz="1200" dirty="0"/>
            </a:p>
          </p:txBody>
        </p:sp>
        <p:sp>
          <p:nvSpPr>
            <p:cNvPr id="51" name="QuadreDeText 50"/>
            <p:cNvSpPr txBox="1"/>
            <p:nvPr/>
          </p:nvSpPr>
          <p:spPr>
            <a:xfrm>
              <a:off x="5292080" y="5621774"/>
              <a:ext cx="223224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1400" dirty="0"/>
                <a:t>mòdul comú</a:t>
              </a:r>
            </a:p>
            <a:p>
              <a:pPr algn="ctr"/>
              <a:r>
                <a:rPr lang="ca-ES" sz="1400" dirty="0"/>
                <a:t>a totes les edats</a:t>
              </a:r>
            </a:p>
            <a:p>
              <a:pPr algn="ctr"/>
              <a:r>
                <a:rPr lang="ca-ES" sz="1400" dirty="0"/>
                <a:t>teòric // pràctic (</a:t>
              </a:r>
              <a:r>
                <a:rPr lang="ca-ES" sz="1400" dirty="0" err="1"/>
                <a:t>convalidable</a:t>
              </a:r>
              <a:endParaRPr lang="ca-ES" sz="1400" dirty="0"/>
            </a:p>
            <a:p>
              <a:pPr algn="ctr"/>
              <a:r>
                <a:rPr lang="ca-ES" sz="1400" dirty="0"/>
                <a:t>per examen)</a:t>
              </a:r>
            </a:p>
            <a:p>
              <a:endParaRPr lang="ca-ES" sz="1400" dirty="0"/>
            </a:p>
          </p:txBody>
        </p:sp>
      </p:grpSp>
      <p:grpSp>
        <p:nvGrpSpPr>
          <p:cNvPr id="62" name="Agrupa 61"/>
          <p:cNvGrpSpPr/>
          <p:nvPr/>
        </p:nvGrpSpPr>
        <p:grpSpPr>
          <a:xfrm>
            <a:off x="6948264" y="5454241"/>
            <a:ext cx="2232248" cy="1633553"/>
            <a:chOff x="5292080" y="5373216"/>
            <a:chExt cx="2232248" cy="1633553"/>
          </a:xfrm>
        </p:grpSpPr>
        <p:sp>
          <p:nvSpPr>
            <p:cNvPr id="63" name="Pentàgon 62"/>
            <p:cNvSpPr/>
            <p:nvPr/>
          </p:nvSpPr>
          <p:spPr>
            <a:xfrm rot="16200000">
              <a:off x="5735749" y="5409220"/>
              <a:ext cx="1368152" cy="1296144"/>
            </a:xfrm>
            <a:prstGeom prst="homePlate">
              <a:avLst>
                <a:gd name="adj" fmla="val 29114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 sz="1200" dirty="0"/>
            </a:p>
          </p:txBody>
        </p:sp>
        <p:sp>
          <p:nvSpPr>
            <p:cNvPr id="64" name="QuadreDeText 63"/>
            <p:cNvSpPr txBox="1"/>
            <p:nvPr/>
          </p:nvSpPr>
          <p:spPr>
            <a:xfrm>
              <a:off x="5292080" y="5621774"/>
              <a:ext cx="223224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1400" dirty="0"/>
                <a:t>mòdul de</a:t>
              </a:r>
            </a:p>
            <a:p>
              <a:pPr algn="ctr"/>
              <a:r>
                <a:rPr lang="ca-ES" sz="1400" dirty="0"/>
                <a:t>pràctiques</a:t>
              </a:r>
            </a:p>
            <a:p>
              <a:pPr algn="ctr"/>
              <a:r>
                <a:rPr lang="ca-ES" sz="1400" dirty="0"/>
                <a:t>clíniques amb</a:t>
              </a:r>
            </a:p>
            <a:p>
              <a:pPr algn="ctr"/>
              <a:r>
                <a:rPr lang="ca-ES" sz="1400" dirty="0"/>
                <a:t>pacients</a:t>
              </a:r>
            </a:p>
            <a:p>
              <a:pPr algn="ctr"/>
              <a:r>
                <a:rPr lang="ca-ES" sz="1400" dirty="0"/>
                <a:t>(x 4h = 20h)</a:t>
              </a:r>
            </a:p>
            <a:p>
              <a:endParaRPr lang="ca-ES" sz="1400" dirty="0"/>
            </a:p>
          </p:txBody>
        </p:sp>
      </p:grpSp>
      <p:sp>
        <p:nvSpPr>
          <p:cNvPr id="65" name="Títol 1"/>
          <p:cNvSpPr txBox="1">
            <a:spLocks/>
          </p:cNvSpPr>
          <p:nvPr/>
        </p:nvSpPr>
        <p:spPr>
          <a:xfrm>
            <a:off x="4572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Segell de qualitat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553631"/>
              </p:ext>
            </p:extLst>
          </p:nvPr>
        </p:nvGraphicFramePr>
        <p:xfrm>
          <a:off x="539552" y="1772816"/>
          <a:ext cx="7704855" cy="396043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84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3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6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34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34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68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68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68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65777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/>
                </a:tc>
                <a:tc gridSpan="2">
                  <a:txBody>
                    <a:bodyPr/>
                    <a:lstStyle/>
                    <a:p>
                      <a:r>
                        <a:rPr lang="es-ES" sz="1000" dirty="0"/>
                        <a:t>OCTUBRE</a:t>
                      </a:r>
                    </a:p>
                  </a:txBody>
                  <a:tcPr marL="91445" marR="91445" marT="45793" marB="45793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/>
                        <a:t>NOVEMBRE</a:t>
                      </a:r>
                    </a:p>
                  </a:txBody>
                  <a:tcPr marL="91445" marR="91445" marT="45793" marB="45793"/>
                </a:tc>
                <a:tc gridSpan="2">
                  <a:txBody>
                    <a:bodyPr/>
                    <a:lstStyle/>
                    <a:p>
                      <a:r>
                        <a:rPr lang="es-ES" sz="1000" dirty="0"/>
                        <a:t>DESEMBRE</a:t>
                      </a:r>
                    </a:p>
                  </a:txBody>
                  <a:tcPr marL="91445" marR="91445" marT="45793" marB="45793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/>
                        <a:t>GENER</a:t>
                      </a:r>
                    </a:p>
                  </a:txBody>
                  <a:tcPr marL="91445" marR="91445" marT="45793" marB="4579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/>
                        <a:t>FEBRER</a:t>
                      </a:r>
                    </a:p>
                  </a:txBody>
                  <a:tcPr marL="91445" marR="91445" marT="45793" marB="45793"/>
                </a:tc>
                <a:tc>
                  <a:txBody>
                    <a:bodyPr/>
                    <a:lstStyle/>
                    <a:p>
                      <a:r>
                        <a:rPr lang="es-ES" sz="1000" dirty="0"/>
                        <a:t>MARÇ</a:t>
                      </a:r>
                    </a:p>
                  </a:txBody>
                  <a:tcPr marL="91445" marR="91445" marT="45793" marB="457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r>
                        <a:rPr lang="es-ES" sz="1000" dirty="0"/>
                        <a:t>PREPARACIÓ MATERIALS</a:t>
                      </a:r>
                      <a:r>
                        <a:rPr lang="es-ES" sz="1000" baseline="0" dirty="0"/>
                        <a:t>, CREACIÓ COMITÉ, PLATAFORMA FORMATIVA,</a:t>
                      </a:r>
                    </a:p>
                    <a:p>
                      <a:r>
                        <a:rPr lang="es-ES" sz="1000" baseline="0" dirty="0"/>
                        <a:t>PRESSUPOST</a:t>
                      </a:r>
                      <a:endParaRPr lang="es-ES" sz="1000" dirty="0"/>
                    </a:p>
                  </a:txBody>
                  <a:tcPr marL="91445" marR="91445" marT="45793" marB="45793"/>
                </a:tc>
                <a:tc>
                  <a:txBody>
                    <a:bodyPr/>
                    <a:lstStyle/>
                    <a:p>
                      <a:endParaRPr lang="es-E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91445" marT="45793" marB="45793">
                    <a:solidFill>
                      <a:schemeClr val="dk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>
                    <a:solidFill>
                      <a:srgbClr val="266C2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>
                    <a:solidFill>
                      <a:srgbClr val="266C2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>
                    <a:solidFill>
                      <a:schemeClr val="dk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>
                    <a:solidFill>
                      <a:schemeClr val="dk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>
                    <a:solidFill>
                      <a:schemeClr val="dk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>
                    <a:solidFill>
                      <a:schemeClr val="dk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r>
                        <a:rPr lang="es-ES" sz="1000" dirty="0"/>
                        <a:t>VALIDACIÓ PROTOCOLS I GUIES</a:t>
                      </a:r>
                    </a:p>
                    <a:p>
                      <a:r>
                        <a:rPr lang="es-ES" sz="1000" dirty="0"/>
                        <a:t>PLATAFORMA FORMATIVA</a:t>
                      </a:r>
                    </a:p>
                  </a:txBody>
                  <a:tcPr marL="91445" marR="91445" marT="45793" marB="45793"/>
                </a:tc>
                <a:tc gridSpan="2">
                  <a:txBody>
                    <a:bodyPr/>
                    <a:lstStyle/>
                    <a:p>
                      <a:endParaRPr lang="es-E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91445" marT="45793" marB="45793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r>
                        <a:rPr lang="es-ES" sz="1000" dirty="0"/>
                        <a:t>ELABORACIÓ MATERIAL</a:t>
                      </a:r>
                      <a:r>
                        <a:rPr lang="es-ES" sz="1000" baseline="0" dirty="0"/>
                        <a:t> SEMIPRESENCIAL</a:t>
                      </a:r>
                    </a:p>
                    <a:p>
                      <a:endParaRPr lang="es-ES" sz="1000" dirty="0"/>
                    </a:p>
                  </a:txBody>
                  <a:tcPr marL="91445" marR="91445" marT="45793" marB="45793"/>
                </a:tc>
                <a:tc gridSpan="2"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>
                    <a:solidFill>
                      <a:schemeClr val="dk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91445" marT="45793" marB="45793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91445" marT="45793" marB="45793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aseline="0" dirty="0"/>
                        <a:t>OBTENCIÓ PACIENTS</a:t>
                      </a:r>
                      <a:endParaRPr lang="es-ES" sz="1000" dirty="0"/>
                    </a:p>
                    <a:p>
                      <a:endParaRPr lang="es-ES" sz="1000" dirty="0"/>
                    </a:p>
                  </a:txBody>
                  <a:tcPr marL="91445" marR="91445" marT="45793" marB="45793"/>
                </a:tc>
                <a:tc gridSpan="2"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r>
                        <a:rPr lang="es-ES" sz="1000" baseline="0" dirty="0"/>
                        <a:t>FORMACIÓ SEMIPRESENCIAL I PRESENCIAL GRUP PILOT</a:t>
                      </a:r>
                      <a:endParaRPr lang="es-ES" sz="1000" dirty="0"/>
                    </a:p>
                  </a:txBody>
                  <a:tcPr marL="91445" marR="91445" marT="45793" marB="45793"/>
                </a:tc>
                <a:tc gridSpan="2"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/>
                </a:tc>
                <a:tc gridSpan="2"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>
                    <a:solidFill>
                      <a:srgbClr val="1215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dirty="0"/>
                    </a:p>
                    <a:p>
                      <a:endParaRPr lang="es-ES" sz="1000" dirty="0"/>
                    </a:p>
                  </a:txBody>
                  <a:tcPr marL="91445" marR="91445" marT="45793" marB="45793">
                    <a:solidFill>
                      <a:srgbClr val="1215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r>
                        <a:rPr lang="es-ES" sz="1000" dirty="0"/>
                        <a:t>AVALUACIÓ</a:t>
                      </a:r>
                      <a:r>
                        <a:rPr lang="es-ES" sz="1000" baseline="0" dirty="0"/>
                        <a:t> DEL PROJECTE</a:t>
                      </a:r>
                      <a:endParaRPr lang="es-ES" sz="1000" dirty="0"/>
                    </a:p>
                  </a:txBody>
                  <a:tcPr marL="91445" marR="91445" marT="45793" marB="45793"/>
                </a:tc>
                <a:tc gridSpan="2"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/>
                </a:tc>
                <a:tc gridSpan="2"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91445" marR="91445" marT="45793" marB="4579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91445" marT="45793" marB="45793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627784" y="33265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CALENDARI PREVIST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992888" cy="5112568"/>
          </a:xfrm>
        </p:spPr>
        <p:txBody>
          <a:bodyPr>
            <a:normAutofit fontScale="85000" lnSpcReduction="10000"/>
          </a:bodyPr>
          <a:lstStyle/>
          <a:p>
            <a:r>
              <a:rPr lang="ca-ES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Comitè clínic de validació</a:t>
            </a:r>
          </a:p>
          <a:p>
            <a:pPr>
              <a:buFontTx/>
              <a:buChar char="-"/>
            </a:pPr>
            <a:r>
              <a:rPr lang="ca-ES" sz="2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Dos doctors en ciències de la visió, amb expertesa clínica i en recerca en salut visual</a:t>
            </a:r>
          </a:p>
          <a:p>
            <a:r>
              <a:rPr lang="es-ES" sz="2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-1 </a:t>
            </a:r>
            <a:r>
              <a:rPr lang="es-ES" sz="2800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professor</a:t>
            </a:r>
            <a:r>
              <a:rPr lang="es-ES" sz="2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/a de la FOOT, </a:t>
            </a:r>
            <a:r>
              <a:rPr lang="es-ES" sz="2800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amb</a:t>
            </a:r>
            <a:r>
              <a:rPr lang="es-ES" sz="2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sz="2800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expertesa</a:t>
            </a:r>
            <a:r>
              <a:rPr lang="es-ES" sz="2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clínica i en </a:t>
            </a:r>
            <a:r>
              <a:rPr lang="es-ES" sz="2800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models</a:t>
            </a:r>
            <a:r>
              <a:rPr lang="es-ES" sz="2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s-ES" sz="2800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formació</a:t>
            </a:r>
            <a:endParaRPr lang="ca-ES" sz="28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Tx/>
              <a:buChar char="-"/>
            </a:pPr>
            <a:r>
              <a:rPr lang="ca-ES" sz="2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DOO amb expertesa clínica en diferents àmbits d’exercici professional</a:t>
            </a:r>
          </a:p>
          <a:p>
            <a:pPr>
              <a:buFontTx/>
              <a:buChar char="-"/>
            </a:pPr>
            <a:r>
              <a:rPr lang="ca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 metge oftalmòleg amb expertesa clínica i coneixement del model sanitari del país</a:t>
            </a:r>
          </a:p>
          <a:p>
            <a:pPr>
              <a:buFontTx/>
              <a:buChar char="-"/>
            </a:pPr>
            <a:r>
              <a:rPr lang="ca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Representant d’associació de consumidors, en l’àrea de la salut de les persones</a:t>
            </a:r>
          </a:p>
          <a:p>
            <a:pPr>
              <a:buFontTx/>
              <a:buChar char="-"/>
            </a:pPr>
            <a:endParaRPr lang="ca-E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Tx/>
              <a:buChar char="-"/>
            </a:pPr>
            <a:endParaRPr lang="ca-E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" name="4 Grupo"/>
          <p:cNvGrpSpPr/>
          <p:nvPr/>
        </p:nvGrpSpPr>
        <p:grpSpPr>
          <a:xfrm>
            <a:off x="432049" y="332656"/>
            <a:ext cx="8172399" cy="560894"/>
            <a:chOff x="251521" y="332656"/>
            <a:chExt cx="8172399" cy="560894"/>
          </a:xfrm>
        </p:grpSpPr>
        <p:pic>
          <p:nvPicPr>
            <p:cNvPr id="6" name="Picture 2" descr="cuv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521" y="332656"/>
              <a:ext cx="2088232" cy="560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" descr="FOO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00192" y="332656"/>
              <a:ext cx="2123728" cy="560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1237</Words>
  <Application>Microsoft Office PowerPoint</Application>
  <PresentationFormat>Presentación en pantalla (4:3)</PresentationFormat>
  <Paragraphs>250</Paragraphs>
  <Slides>18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Tema de l'Office</vt:lpstr>
      <vt:lpstr>Grup de Treball Segell de qualitat</vt:lpstr>
      <vt:lpstr>Segell de qualitat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Aplicació proves a pediàtrica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Aspectes sobrevinguts</vt:lpstr>
    </vt:vector>
  </TitlesOfParts>
  <Company>UPCnet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alex</dc:creator>
  <cp:lastModifiedBy>Ramon Sola</cp:lastModifiedBy>
  <cp:revision>58</cp:revision>
  <cp:lastPrinted>2016-10-26T23:10:10Z</cp:lastPrinted>
  <dcterms:created xsi:type="dcterms:W3CDTF">2012-01-24T16:39:03Z</dcterms:created>
  <dcterms:modified xsi:type="dcterms:W3CDTF">2016-10-26T23:18:20Z</dcterms:modified>
</cp:coreProperties>
</file>