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notesMasterIdLst>
    <p:notesMasterId r:id="rId33"/>
  </p:notesMasterIdLst>
  <p:handoutMasterIdLst>
    <p:handoutMasterId r:id="rId34"/>
  </p:handoutMasterIdLst>
  <p:sldIdLst>
    <p:sldId id="299" r:id="rId2"/>
    <p:sldId id="303" r:id="rId3"/>
    <p:sldId id="331" r:id="rId4"/>
    <p:sldId id="315" r:id="rId5"/>
    <p:sldId id="346" r:id="rId6"/>
    <p:sldId id="316" r:id="rId7"/>
    <p:sldId id="325" r:id="rId8"/>
    <p:sldId id="324" r:id="rId9"/>
    <p:sldId id="344" r:id="rId10"/>
    <p:sldId id="328" r:id="rId11"/>
    <p:sldId id="345" r:id="rId12"/>
    <p:sldId id="336" r:id="rId13"/>
    <p:sldId id="333" r:id="rId14"/>
    <p:sldId id="338" r:id="rId15"/>
    <p:sldId id="347" r:id="rId16"/>
    <p:sldId id="340" r:id="rId17"/>
    <p:sldId id="353" r:id="rId18"/>
    <p:sldId id="356" r:id="rId19"/>
    <p:sldId id="351" r:id="rId20"/>
    <p:sldId id="355" r:id="rId21"/>
    <p:sldId id="357" r:id="rId22"/>
    <p:sldId id="358" r:id="rId23"/>
    <p:sldId id="359" r:id="rId24"/>
    <p:sldId id="360" r:id="rId25"/>
    <p:sldId id="361" r:id="rId26"/>
    <p:sldId id="362" r:id="rId27"/>
    <p:sldId id="337" r:id="rId28"/>
    <p:sldId id="341" r:id="rId29"/>
    <p:sldId id="363" r:id="rId30"/>
    <p:sldId id="364" r:id="rId31"/>
    <p:sldId id="269" r:id="rId32"/>
  </p:sldIdLst>
  <p:sldSz cx="9144000" cy="6858000" type="screen4x3"/>
  <p:notesSz cx="7104063" cy="10234613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3366FF"/>
    <a:srgbClr val="0066CC"/>
    <a:srgbClr val="FF66CC"/>
    <a:srgbClr val="953735"/>
    <a:srgbClr val="00FF00"/>
    <a:srgbClr val="00FFFF"/>
    <a:srgbClr val="B1D7E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 clar 3 - èmfasi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4" autoAdjust="0"/>
    <p:restoredTop sz="94660"/>
  </p:normalViewPr>
  <p:slideViewPr>
    <p:cSldViewPr>
      <p:cViewPr varScale="1">
        <p:scale>
          <a:sx n="115" d="100"/>
          <a:sy n="115" d="100"/>
        </p:scale>
        <p:origin x="1752" y="10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3993" y="1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DA08F77-CFEF-45D5-9DDB-7EB1C9703F5D}" type="datetimeFigureOut">
              <a:rPr lang="ca-ES" smtClean="0"/>
              <a:t>26/5/2023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3993" y="9721106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9AF8AEB-D1BC-4FFB-AC6F-2F70F2652BD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0003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8C38375-D98F-4839-8AB8-F0D7832F4A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7070AF0-D098-4A96-8815-80C14E3E1F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636" y="1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43456FA2-BCE6-45F1-B5B7-B465E2CCB9DC}" type="datetimeFigureOut">
              <a:rPr lang="es-ES_tradnl"/>
              <a:pPr>
                <a:defRPr/>
              </a:pPr>
              <a:t>26/05/2023</a:t>
            </a:fld>
            <a:endParaRPr lang="es-ES_trad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349B8E9C-0A4E-406D-A866-902634D28D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209" y="4861441"/>
            <a:ext cx="5209646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A486E2D5-B098-4B86-A01F-591CC9357B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2884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2EA2C79B-5A86-4EF3-9F77-BF41C7E712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636" y="9722884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A71F723-D791-4649-8457-C34F560FE677}" type="slidenum">
              <a:rPr lang="es-ES_tradnl" altLang="es-ES"/>
              <a:pPr>
                <a:defRPr/>
              </a:pPr>
              <a:t>‹Nº›</a:t>
            </a:fld>
            <a:endParaRPr lang="es-ES_tradnl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6765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3628697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199723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543405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642809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1097966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82617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211376-C0A8-4283-99B9-D8E9062A2797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FC646E-552F-4EF3-861F-F34A0FFF7643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6708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6626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631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39594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034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67339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7927D-9977-4293-BBD0-F5AD2FA671D3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ABA36-99AC-41BC-BBF1-DFFD8065626F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5289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D616A7-28C3-4579-AF0F-59DE03C8DD03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CFE01-10D2-4065-92C5-9F823CD9309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0384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F41AB2-96E6-4394-B192-6F1F65A8D2C8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7179E0-4FAA-4373-B7CE-20B49A11CC6B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2871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D1F5D4-A5E5-4A6A-A07A-2D58E5580290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453D1-881E-44AA-BC1A-AB4970ACDF88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2877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313A46-500D-4AD3-BBC5-D46A9973B34E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3FBC0-9EEA-4E32-B6F1-515F5C5BA760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4440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30CE41-34EE-46B5-8CF5-A9B6536A644C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F9060-9B6A-4D94-8ACA-6CEF98B12488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5249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5207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B07E01-D8F5-4867-9A2E-87155D3C8CDE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4E34C-6ABC-4523-B971-36D7109F2A7D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0117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4D837-EFE7-484D-B4AF-9F9504C109A6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45CB5-30EF-4725-8CDF-7B39C4596F30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0587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24E8B0-FFB5-419C-AA97-7559CA1F5054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212EAA-911F-4893-B8A0-891CBE6B1445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8678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3AF73-E3FC-4C0E-9206-E3CA7280F425}" type="datetimeFigureOut">
              <a:rPr lang="es-ES" smtClean="0"/>
              <a:pPr>
                <a:defRPr/>
              </a:pPr>
              <a:t>26/05/2023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ECA3735-9604-43A4-B641-869DABF491F7}" type="slidenum">
              <a:rPr lang="es-ES" altLang="es-ES" smtClean="0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1883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c.edu/sga/ca/shared/fitxers-matricula/reconeixement-de-credits/activitats-obejecte-reconeixement-estudis-grau-curs-2022-2023.pdf" TargetMode="External"/><Relationship Id="rId2" Type="http://schemas.openxmlformats.org/officeDocument/2006/relationships/hyperlink" Target="https://foot.upc.edu/ca/curs-actual/activitats-cultura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oot.upc.edu/ca/curs-actual/activitats-cultural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oot.upc.edu/ca/curs-actual/treball-final-estudis/ofertes-tfg-tf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oot.upc.edu/ca/curs-actual/treball-final-estudis/diposit-on-line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gestio.academica.foot@upc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upc.edu/sga/ca" TargetMode="External"/><Relationship Id="rId4" Type="http://schemas.openxmlformats.org/officeDocument/2006/relationships/hyperlink" Target="https://www.upc.edu/sga/recursos/normatives/NA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>
            <a:extLst>
              <a:ext uri="{FF2B5EF4-FFF2-40B4-BE49-F238E27FC236}">
                <a16:creationId xmlns:a16="http://schemas.microsoft.com/office/drawing/2014/main" id="{90C4F340-D156-4CCA-8385-5A6E3680448D}"/>
              </a:ext>
            </a:extLst>
          </p:cNvPr>
          <p:cNvSpPr txBox="1"/>
          <p:nvPr/>
        </p:nvSpPr>
        <p:spPr>
          <a:xfrm>
            <a:off x="5404048" y="551723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i="1" dirty="0">
                <a:latin typeface="Century Gothic" panose="020B0502020202020204" pitchFamily="34" charset="0"/>
              </a:rPr>
              <a:t>Curs 2023-24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11560" y="764704"/>
            <a:ext cx="67687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i="1" dirty="0">
                <a:latin typeface="Century Gothic" panose="020B0502020202020204" pitchFamily="34" charset="0"/>
              </a:rPr>
              <a:t>XERRADA INFORMATIVA PER ESTUDIANTS QUE FINALITZEN ESTUDIS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11560" y="2924944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i="1" dirty="0">
                <a:latin typeface="Century Gothic" panose="020B0502020202020204" pitchFamily="34" charset="0"/>
              </a:rPr>
              <a:t>GRAU EN ÒPTICA I OPTOMETRIA</a:t>
            </a:r>
          </a:p>
          <a:p>
            <a:r>
              <a:rPr lang="es-ES" sz="3200" b="1" i="1" dirty="0">
                <a:latin typeface="Century Gothic" panose="020B0502020202020204" pitchFamily="34" charset="0"/>
              </a:rPr>
              <a:t>FOOT - UPC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11560" y="4365104"/>
            <a:ext cx="2435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i="1" dirty="0">
                <a:latin typeface="Century Gothic" panose="020B0502020202020204" pitchFamily="34" charset="0"/>
              </a:rPr>
              <a:t>10 de Maig 2023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877272"/>
            <a:ext cx="2724150" cy="7429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251520" y="467961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2. ASSIGNATURES OPTATIVES 2023-24</a:t>
            </a:r>
            <a:endParaRPr lang="es-ES" altLang="es-ES" sz="40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91" y="1908121"/>
            <a:ext cx="8040350" cy="3537103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Al pla d’estudis 2020 s’han de fer </a:t>
            </a:r>
            <a:r>
              <a:rPr lang="ca-ES" sz="2400" b="1" dirty="0">
                <a:solidFill>
                  <a:schemeClr val="tx1"/>
                </a:solidFill>
              </a:rPr>
              <a:t>18 ECTS</a:t>
            </a:r>
            <a:r>
              <a:rPr lang="ca-ES" sz="2400" dirty="0">
                <a:solidFill>
                  <a:schemeClr val="tx1"/>
                </a:solidFill>
              </a:rPr>
              <a:t> d’assignatures </a:t>
            </a:r>
            <a:r>
              <a:rPr lang="ca-ES" sz="2400" b="1" dirty="0">
                <a:solidFill>
                  <a:schemeClr val="tx1"/>
                </a:solidFill>
              </a:rPr>
              <a:t>optatives</a:t>
            </a:r>
            <a:endParaRPr lang="ca-ES" sz="24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Totes les assignatures optatives són de 3 ECTS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S’han de cursar </a:t>
            </a:r>
            <a:r>
              <a:rPr lang="ca-ES" sz="2400" b="1" dirty="0">
                <a:solidFill>
                  <a:schemeClr val="tx1"/>
                </a:solidFill>
              </a:rPr>
              <a:t>6 assignatures optatives</a:t>
            </a:r>
            <a:r>
              <a:rPr lang="ca-ES" sz="2400" dirty="0">
                <a:solidFill>
                  <a:schemeClr val="tx1"/>
                </a:solidFill>
              </a:rPr>
              <a:t> en total entre </a:t>
            </a:r>
            <a:r>
              <a:rPr lang="ca-ES" sz="2400" b="1" dirty="0">
                <a:solidFill>
                  <a:schemeClr val="tx1"/>
                </a:solidFill>
              </a:rPr>
              <a:t>Q7 i Q8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Hi ha activitats per les quals es poden reconèixer fins a un màxim de 6 ECTS optatius (ho expliquem després)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09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251520" y="467961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2. ASSIGNATURES OPTATIVES 2023-24</a:t>
            </a:r>
            <a:endParaRPr lang="es-ES" altLang="es-ES" sz="40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90" y="1476073"/>
            <a:ext cx="8353425" cy="872807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L’oferta d’assignatures optatives pel curs 2023-24, a falta de la confirmació per part dels Departaments serà la següent: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980593"/>
              </p:ext>
            </p:extLst>
          </p:nvPr>
        </p:nvGraphicFramePr>
        <p:xfrm>
          <a:off x="611560" y="2780928"/>
          <a:ext cx="8141024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1452890272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50379125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3460306812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3084584292"/>
                    </a:ext>
                  </a:extLst>
                </a:gridCol>
                <a:gridCol w="2092352">
                  <a:extLst>
                    <a:ext uri="{9D8B030D-6E8A-4147-A177-3AD203B41FA5}">
                      <a16:colId xmlns:a16="http://schemas.microsoft.com/office/drawing/2014/main" val="3051326384"/>
                    </a:ext>
                  </a:extLst>
                </a:gridCol>
              </a:tblGrid>
              <a:tr h="293897">
                <a:tc gridSpan="5">
                  <a:txBody>
                    <a:bodyPr/>
                    <a:lstStyle/>
                    <a:p>
                      <a:pPr algn="ctr"/>
                      <a:r>
                        <a:rPr lang="ca-ES" dirty="0"/>
                        <a:t>ASSIGNATURES</a:t>
                      </a:r>
                      <a:r>
                        <a:rPr lang="ca-ES" baseline="0" dirty="0"/>
                        <a:t> OPTATIVES DEL GRAU</a:t>
                      </a:r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709421"/>
                  </a:ext>
                </a:extLst>
              </a:tr>
              <a:tr h="293897"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Q. Tardor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Q. Primavera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2024-25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913618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r>
                        <a:rPr lang="ca-ES" sz="1200" dirty="0"/>
                        <a:t>Fotografia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Cribratges Visuals Infantils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Gestió de la Baixa Visió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76360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r>
                        <a:rPr lang="ca-ES" sz="1200" dirty="0"/>
                        <a:t>Processament Digital</a:t>
                      </a:r>
                      <a:r>
                        <a:rPr lang="ca-ES" sz="1200" baseline="0" dirty="0"/>
                        <a:t> de la Imatge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Ergonomia Visual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Cirurgia Refractiva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703705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r>
                        <a:rPr lang="ca-ES" sz="1200" dirty="0"/>
                        <a:t>Interaccions Microorganismes-Lents de Contacte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Introducció a </a:t>
                      </a:r>
                      <a:r>
                        <a:rPr lang="ca-ES" sz="1200" dirty="0" err="1"/>
                        <a:t>l’Audiologia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750982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r>
                        <a:rPr lang="ca-ES" sz="1200" dirty="0"/>
                        <a:t>Introducció a la </a:t>
                      </a:r>
                      <a:r>
                        <a:rPr lang="ca-ES" sz="1200" dirty="0" err="1"/>
                        <a:t>Biofotònica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Accessibilitat Visual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967120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r>
                        <a:rPr lang="ca-ES" sz="1200" dirty="0"/>
                        <a:t>Lents </a:t>
                      </a:r>
                      <a:r>
                        <a:rPr lang="ca-ES" sz="1200" dirty="0" err="1"/>
                        <a:t>Intraoculars</a:t>
                      </a:r>
                      <a:r>
                        <a:rPr lang="ca-ES" sz="1200" dirty="0"/>
                        <a:t>: Caracterització Òptica i Optomètrica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Visió i Esport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308621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/>
                        <a:t>Comunicació Professional en l’Àmbit de la Salut (</a:t>
                      </a:r>
                      <a:r>
                        <a:rPr lang="ca-ES" sz="1200" dirty="0">
                          <a:solidFill>
                            <a:srgbClr val="FF0000"/>
                          </a:solidFill>
                        </a:rPr>
                        <a:t>íntegrament en anglès</a:t>
                      </a:r>
                      <a:r>
                        <a:rPr lang="ca-ES" sz="1200" dirty="0"/>
                        <a:t>)</a:t>
                      </a:r>
                    </a:p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Màrqueting en l’Entorn</a:t>
                      </a:r>
                      <a:r>
                        <a:rPr lang="ca-ES" sz="1200" baseline="0" dirty="0"/>
                        <a:t> Òptic i Optomètric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803303"/>
                  </a:ext>
                </a:extLst>
              </a:tr>
              <a:tr h="259923"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Tractaments Superficials en Lents de Contacte i Oftàlmiques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21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296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6E3E8D-4EED-40E1-A9DE-B84E6E36E25D}"/>
              </a:ext>
            </a:extLst>
          </p:cNvPr>
          <p:cNvSpPr/>
          <p:nvPr/>
        </p:nvSpPr>
        <p:spPr>
          <a:xfrm>
            <a:off x="1072238" y="1196752"/>
            <a:ext cx="7056784" cy="40011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s-ES" sz="2000" dirty="0">
                <a:hlinkClick r:id="rId2"/>
              </a:rPr>
              <a:t>https://foot.upc.edu/ca/curs-actual/activitats-culturals</a:t>
            </a:r>
            <a:endParaRPr lang="es-ES" sz="2000" dirty="0"/>
          </a:p>
        </p:txBody>
      </p:sp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371985" y="404664"/>
            <a:ext cx="85204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3600" b="1" dirty="0"/>
              <a:t>3. RECONEIXEMENT DE CRÈDITS OPTATIUS</a:t>
            </a:r>
            <a:endParaRPr lang="es-ES" altLang="es-ES" sz="36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90" y="2204864"/>
            <a:ext cx="8353425" cy="4032448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000" dirty="0">
                <a:solidFill>
                  <a:schemeClr val="tx1"/>
                </a:solidFill>
              </a:rPr>
              <a:t>La UPC fixa la possibilitat de reconeixement un </a:t>
            </a:r>
            <a:r>
              <a:rPr lang="ca-ES" sz="2000" b="1" dirty="0">
                <a:solidFill>
                  <a:schemeClr val="tx1"/>
                </a:solidFill>
              </a:rPr>
              <a:t>màxim de 6 ECTS optatius</a:t>
            </a:r>
            <a:r>
              <a:rPr lang="ca-ES" sz="2000" dirty="0">
                <a:solidFill>
                  <a:schemeClr val="tx1"/>
                </a:solidFill>
              </a:rPr>
              <a:t> per activitats universitàries culturals, d’idiomes, esportives, de representació estudiantil, solidàries i de cooperació.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000" dirty="0">
                <a:solidFill>
                  <a:schemeClr val="tx1"/>
                </a:solidFill>
              </a:rPr>
              <a:t>Aquestes activitats s’hauran de fer simultàniament als estudis i el reconeixement es sol·licitarà en l’última matrícula del grau mentre quedin crèdits optatius a cursar.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000" dirty="0">
                <a:solidFill>
                  <a:schemeClr val="tx1"/>
                </a:solidFill>
              </a:rPr>
              <a:t>La UPC ha elaborat un </a:t>
            </a:r>
            <a:r>
              <a:rPr lang="ca-ES" sz="2000" dirty="0">
                <a:solidFill>
                  <a:schemeClr val="tx1"/>
                </a:solidFill>
                <a:hlinkClick r:id="rId3"/>
              </a:rPr>
              <a:t>mapa d’activitats</a:t>
            </a:r>
            <a:r>
              <a:rPr lang="ca-ES" sz="2000" dirty="0">
                <a:solidFill>
                  <a:schemeClr val="tx1"/>
                </a:solidFill>
              </a:rPr>
              <a:t> susceptible de ser reconegudes, amb les seves equivalències en crèdits ECTS.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000" dirty="0">
                <a:solidFill>
                  <a:schemeClr val="tx1"/>
                </a:solidFill>
              </a:rPr>
              <a:t>A més,  la FOOT estableix un conjunt d'activitats que també poden ser reconeguts per aquests 6 ECTS optatius: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87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90" y="1883741"/>
            <a:ext cx="8353425" cy="753171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000" dirty="0">
                <a:solidFill>
                  <a:schemeClr val="tx1"/>
                </a:solidFill>
              </a:rPr>
              <a:t>Activitats proposades per la FOOT per les quals es reconeixen crèdits optatius.</a:t>
            </a:r>
          </a:p>
        </p:txBody>
      </p:sp>
      <p:sp>
        <p:nvSpPr>
          <p:cNvPr id="8" name="Marcador de contenido 1">
            <a:extLst>
              <a:ext uri="{FF2B5EF4-FFF2-40B4-BE49-F238E27FC236}">
                <a16:creationId xmlns:a16="http://schemas.microsoft.com/office/drawing/2014/main" id="{38601C57-E628-41DB-BD27-9E30084179CB}"/>
              </a:ext>
            </a:extLst>
          </p:cNvPr>
          <p:cNvSpPr txBox="1">
            <a:spLocks/>
          </p:cNvSpPr>
          <p:nvPr/>
        </p:nvSpPr>
        <p:spPr>
          <a:xfrm>
            <a:off x="395537" y="4984077"/>
            <a:ext cx="7992888" cy="8211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buFont typeface="Arial" panose="020B0604020202020204" pitchFamily="34" charset="0"/>
              <a:buChar char="•"/>
              <a:defRPr/>
            </a:pPr>
            <a:r>
              <a:rPr lang="ca-ES" sz="2000" b="1" dirty="0">
                <a:solidFill>
                  <a:srgbClr val="3366FF"/>
                </a:solidFill>
              </a:rPr>
              <a:t>En el pla d’estudis 2020 NO es reconeixen ECTS (ni optatius ni de PAE) per experiència professional prèvia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76E3E8D-4EED-40E1-A9DE-B84E6E36E25D}"/>
              </a:ext>
            </a:extLst>
          </p:cNvPr>
          <p:cNvSpPr/>
          <p:nvPr/>
        </p:nvSpPr>
        <p:spPr>
          <a:xfrm>
            <a:off x="1072238" y="1196752"/>
            <a:ext cx="7056784" cy="40011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s-ES" sz="2000" dirty="0">
                <a:hlinkClick r:id="rId3"/>
              </a:rPr>
              <a:t>https://foot.upc.edu/ca/curs-actual/activitats-culturals</a:t>
            </a:r>
            <a:endParaRPr lang="es-ES" sz="2000" dirty="0"/>
          </a:p>
        </p:txBody>
      </p:sp>
      <p:sp>
        <p:nvSpPr>
          <p:cNvPr id="12" name="3 Rectángulo"/>
          <p:cNvSpPr>
            <a:spLocks noChangeArrowheads="1"/>
          </p:cNvSpPr>
          <p:nvPr/>
        </p:nvSpPr>
        <p:spPr bwMode="auto">
          <a:xfrm>
            <a:off x="371985" y="404664"/>
            <a:ext cx="85204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3600" b="1" dirty="0"/>
              <a:t>3. RECONEIXEMENT DE CRÈDITS OPTATIUS</a:t>
            </a:r>
            <a:endParaRPr lang="es-ES" altLang="es-ES" sz="36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A1326EA-0299-4FD9-B4E8-4CB7C4580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22422"/>
              </p:ext>
            </p:extLst>
          </p:nvPr>
        </p:nvGraphicFramePr>
        <p:xfrm>
          <a:off x="1110078" y="3193975"/>
          <a:ext cx="6563805" cy="1027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195436839"/>
                    </a:ext>
                  </a:extLst>
                </a:gridCol>
                <a:gridCol w="1196723">
                  <a:extLst>
                    <a:ext uri="{9D8B030D-6E8A-4147-A177-3AD203B41FA5}">
                      <a16:colId xmlns:a16="http://schemas.microsoft.com/office/drawing/2014/main" val="1080937673"/>
                    </a:ext>
                  </a:extLst>
                </a:gridCol>
                <a:gridCol w="529909">
                  <a:extLst>
                    <a:ext uri="{9D8B030D-6E8A-4147-A177-3AD203B41FA5}">
                      <a16:colId xmlns:a16="http://schemas.microsoft.com/office/drawing/2014/main" val="2555772153"/>
                    </a:ext>
                  </a:extLst>
                </a:gridCol>
                <a:gridCol w="741111">
                  <a:extLst>
                    <a:ext uri="{9D8B030D-6E8A-4147-A177-3AD203B41FA5}">
                      <a16:colId xmlns:a16="http://schemas.microsoft.com/office/drawing/2014/main" val="3703055035"/>
                    </a:ext>
                  </a:extLst>
                </a:gridCol>
                <a:gridCol w="783694">
                  <a:extLst>
                    <a:ext uri="{9D8B030D-6E8A-4147-A177-3AD203B41FA5}">
                      <a16:colId xmlns:a16="http://schemas.microsoft.com/office/drawing/2014/main" val="1551559182"/>
                    </a:ext>
                  </a:extLst>
                </a:gridCol>
              </a:tblGrid>
              <a:tr h="180851"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ACTIVITAT</a:t>
                      </a:r>
                    </a:p>
                  </a:txBody>
                  <a:tcPr marL="6224" marR="6224" marT="6224" marB="0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Crèdits ECTS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Tipus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Període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hores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522192"/>
                  </a:ext>
                </a:extLst>
              </a:tr>
              <a:tr h="249329">
                <a:tc>
                  <a:txBody>
                    <a:bodyPr/>
                    <a:lstStyle/>
                    <a:p>
                      <a:pPr algn="l" fontAlgn="t"/>
                      <a:r>
                        <a:rPr lang="ca-ES" sz="140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Cribratges visuals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Anual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1r i 2n Q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extLst>
                  <a:ext uri="{0D108BD9-81ED-4DB2-BD59-A6C34878D82A}">
                    <a16:rowId xmlns:a16="http://schemas.microsoft.com/office/drawing/2014/main" val="1332018713"/>
                  </a:ext>
                </a:extLst>
              </a:tr>
              <a:tr h="558200">
                <a:tc>
                  <a:txBody>
                    <a:bodyPr/>
                    <a:lstStyle/>
                    <a:p>
                      <a:pPr algn="l" fontAlgn="t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Activitats acadèmiques complementàries i suport a activitats clíniques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Anual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1r i 2n Q</a:t>
                      </a:r>
                      <a:endParaRPr lang="ca-ES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24" marR="6224" marT="6224" marB="0" anchor="ctr"/>
                </a:tc>
                <a:extLst>
                  <a:ext uri="{0D108BD9-81ED-4DB2-BD59-A6C34878D82A}">
                    <a16:rowId xmlns:a16="http://schemas.microsoft.com/office/drawing/2014/main" val="1201140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164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6" name="1 Rectángulo"/>
          <p:cNvSpPr>
            <a:spLocks noChangeArrowheads="1"/>
          </p:cNvSpPr>
          <p:nvPr/>
        </p:nvSpPr>
        <p:spPr bwMode="auto">
          <a:xfrm>
            <a:off x="529757" y="1340768"/>
            <a:ext cx="79295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Al pla d’estudis 2020 el </a:t>
            </a:r>
            <a:r>
              <a:rPr lang="ca-ES" altLang="es-ES" sz="2400" b="1" dirty="0"/>
              <a:t>TFG</a:t>
            </a:r>
            <a:r>
              <a:rPr lang="ca-ES" altLang="es-ES" sz="2400" dirty="0"/>
              <a:t> té una càrrega de </a:t>
            </a:r>
            <a:r>
              <a:rPr lang="ca-ES" altLang="es-ES" sz="2400" b="1" dirty="0"/>
              <a:t>6 ECTS</a:t>
            </a:r>
            <a:r>
              <a:rPr lang="ca-ES" altLang="es-ES" sz="2400" dirty="0"/>
              <a:t> (6 x 25 = </a:t>
            </a:r>
            <a:r>
              <a:rPr lang="ca-ES" altLang="es-ES" sz="2400" b="1" dirty="0"/>
              <a:t>150 hores de feina</a:t>
            </a:r>
            <a:r>
              <a:rPr lang="ca-ES" altLang="es-ES" sz="2400" dirty="0"/>
              <a:t>)</a:t>
            </a:r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Per matricular el TFG </a:t>
            </a:r>
            <a:r>
              <a:rPr lang="ca-ES" altLang="es-ES" sz="2400" b="1" dirty="0"/>
              <a:t>cal haver matriculat</a:t>
            </a:r>
            <a:r>
              <a:rPr lang="ca-ES" altLang="es-ES" sz="2400" dirty="0"/>
              <a:t> també la </a:t>
            </a:r>
            <a:r>
              <a:rPr lang="ca-ES" altLang="es-ES" sz="2400" b="1" dirty="0"/>
              <a:t>totalitat d’assignatures obligatòries, optatives i PAE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33593"/>
              </p:ext>
            </p:extLst>
          </p:nvPr>
        </p:nvGraphicFramePr>
        <p:xfrm>
          <a:off x="467544" y="3138646"/>
          <a:ext cx="85654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193">
                  <a:extLst>
                    <a:ext uri="{9D8B030D-6E8A-4147-A177-3AD203B41FA5}">
                      <a16:colId xmlns:a16="http://schemas.microsoft.com/office/drawing/2014/main" val="3011155288"/>
                    </a:ext>
                  </a:extLst>
                </a:gridCol>
                <a:gridCol w="2908999">
                  <a:extLst>
                    <a:ext uri="{9D8B030D-6E8A-4147-A177-3AD203B41FA5}">
                      <a16:colId xmlns:a16="http://schemas.microsoft.com/office/drawing/2014/main" val="3482321447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6037309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ACCIÓ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QUI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627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Propostes</a:t>
                      </a:r>
                      <a:r>
                        <a:rPr lang="ca-ES" baseline="0" dirty="0"/>
                        <a:t> de TFG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Professors/res de la FOOT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baseline="0" dirty="0"/>
                        <a:t>Setembre 2023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669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Validació de les propostes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err="1"/>
                        <a:t>Vicedegà</a:t>
                      </a:r>
                      <a:r>
                        <a:rPr lang="ca-ES" dirty="0"/>
                        <a:t> Cap d’Estudis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Setembre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66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Sol·licitud de TFG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Alumne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Octubre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44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Acceptació dels alumnes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Professor Director del TFG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Octubre</a:t>
                      </a:r>
                      <a:r>
                        <a:rPr lang="ca-ES" baseline="0" dirty="0"/>
                        <a:t> 2023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564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Matrícula del TFG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Alumne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Febrer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878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Dipòsit de Memòria i Pòster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Alumne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4-11 Juny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6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Defensa i Avaluació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Alumne i Tribunal TFG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25-27 Juny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419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540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7" name="QuadreDeText 6">
            <a:extLst>
              <a:ext uri="{FF2B5EF4-FFF2-40B4-BE49-F238E27FC236}">
                <a16:creationId xmlns:a16="http://schemas.microsoft.com/office/drawing/2014/main" id="{4C644E55-3350-4B91-A5DB-315C71FE19CB}"/>
              </a:ext>
            </a:extLst>
          </p:cNvPr>
          <p:cNvSpPr txBox="1"/>
          <p:nvPr/>
        </p:nvSpPr>
        <p:spPr>
          <a:xfrm>
            <a:off x="899592" y="1556792"/>
            <a:ext cx="720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INSCRIPCIÓ DEL TFG:</a:t>
            </a:r>
          </a:p>
          <a:p>
            <a:endParaRPr lang="ca-ES" dirty="0"/>
          </a:p>
          <a:p>
            <a:r>
              <a:rPr lang="ca-ES" dirty="0"/>
              <a:t>1.- Els professors fan propostes de treballs a la Web de la FOOT</a:t>
            </a:r>
          </a:p>
          <a:p>
            <a:endParaRPr lang="ca-ES" dirty="0"/>
          </a:p>
          <a:p>
            <a:r>
              <a:rPr lang="ca-ES" dirty="0"/>
              <a:t>2.- Els estudiants sol·liciten un dels treballs.</a:t>
            </a:r>
            <a:endParaRPr lang="ca-ES" dirty="0">
              <a:solidFill>
                <a:srgbClr val="FF0000"/>
              </a:solidFill>
            </a:endParaRPr>
          </a:p>
          <a:p>
            <a:endParaRPr lang="ca-ES" dirty="0">
              <a:solidFill>
                <a:srgbClr val="0070C0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a-E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https://foot.upc.edu/ca/curs-actual/treball-final-estudis/ofertes-tfg-tfm</a:t>
            </a:r>
            <a:endParaRPr lang="ca-ES" dirty="0">
              <a:solidFill>
                <a:srgbClr val="0070C0"/>
              </a:solidFill>
            </a:endParaRPr>
          </a:p>
          <a:p>
            <a:endParaRPr lang="ca-ES" dirty="0"/>
          </a:p>
          <a:p>
            <a:r>
              <a:rPr lang="ca-ES" dirty="0"/>
              <a:t>3.- Els professors accepten un dels estudiants per a cada treball = </a:t>
            </a:r>
            <a:r>
              <a:rPr lang="ca-ES" b="1" dirty="0"/>
              <a:t>Inscripció</a:t>
            </a:r>
          </a:p>
          <a:p>
            <a:endParaRPr lang="ca-ES" b="1" dirty="0"/>
          </a:p>
          <a:p>
            <a:r>
              <a:rPr lang="ca-ES" dirty="0"/>
              <a:t>4.- a) L’estudiant seleccionat confirma la inscripció</a:t>
            </a:r>
          </a:p>
          <a:p>
            <a:r>
              <a:rPr lang="ca-ES" dirty="0"/>
              <a:t>     b) L’estudiant no seleccionat fa una nova sol·licitud</a:t>
            </a:r>
          </a:p>
        </p:txBody>
      </p:sp>
    </p:spTree>
    <p:extLst>
      <p:ext uri="{BB962C8B-B14F-4D97-AF65-F5344CB8AC3E}">
        <p14:creationId xmlns:p14="http://schemas.microsoft.com/office/powerpoint/2010/main" val="2379320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Rectángulo"/>
          <p:cNvSpPr>
            <a:spLocks noChangeArrowheads="1"/>
          </p:cNvSpPr>
          <p:nvPr/>
        </p:nvSpPr>
        <p:spPr bwMode="auto">
          <a:xfrm>
            <a:off x="642938" y="1398250"/>
            <a:ext cx="7816002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Si en la </a:t>
            </a:r>
            <a:r>
              <a:rPr lang="ca-ES" altLang="es-ES" sz="2400" b="1" dirty="0"/>
              <a:t>data de la defensa del TFG</a:t>
            </a:r>
            <a:r>
              <a:rPr lang="ca-ES" altLang="es-ES" sz="2400" dirty="0"/>
              <a:t> l’estudiant té </a:t>
            </a:r>
            <a:r>
              <a:rPr lang="ca-ES" altLang="es-ES" sz="2400" b="1" dirty="0"/>
              <a:t>ECTS pendents o suspesos d’altres assignatures o PAE</a:t>
            </a:r>
            <a:r>
              <a:rPr lang="ca-ES" altLang="es-ES" sz="2400" dirty="0"/>
              <a:t>, </a:t>
            </a:r>
            <a:r>
              <a:rPr lang="ca-ES" altLang="es-ES" sz="2400" b="1" dirty="0"/>
              <a:t>NO podrà fer la defensa del TFG</a:t>
            </a:r>
            <a:r>
              <a:rPr lang="ca-ES" altLang="es-ES" sz="2400" dirty="0"/>
              <a:t>, i haurà de demanar pròrroga.</a:t>
            </a:r>
          </a:p>
          <a:p>
            <a:pPr marL="342900" indent="-342900" algn="just" eaLnBrk="1" hangingPunct="1">
              <a:spcBef>
                <a:spcPct val="0"/>
              </a:spcBef>
            </a:pPr>
            <a:endParaRPr lang="ca-ES" altLang="es-ES" sz="2400" dirty="0"/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El format d’exposició i defensa és el següent: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Realització d’un pòster en format digital (màxim 4 diapositives)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Cal lliurar als membres del tribunal còpia </a:t>
            </a:r>
            <a:r>
              <a:rPr lang="ca-ES" altLang="es-ES" sz="2000" dirty="0" err="1"/>
              <a:t>pdf</a:t>
            </a:r>
            <a:r>
              <a:rPr lang="ca-ES" altLang="es-ES" sz="2000" dirty="0"/>
              <a:t> del pòster amb 2 setmanes d'antelació a la defensa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Exposició breu del contingut del pòster del TFG (màxim 7 minuts)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Resposta a les preguntes dels membres del Tribunal (màxim 7 minuts)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4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3268448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Rectángulo"/>
          <p:cNvSpPr>
            <a:spLocks noChangeArrowheads="1"/>
          </p:cNvSpPr>
          <p:nvPr/>
        </p:nvSpPr>
        <p:spPr bwMode="auto">
          <a:xfrm>
            <a:off x="642938" y="1455162"/>
            <a:ext cx="7385446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Composició del Tribunal de TFG: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President (membre del PDI de la FOOT, per sorteig)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Secretari (membre del PDI de la FOOT, per sorteig)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dirty="0"/>
              <a:t>Vocal (Director o un dels Codirectors del TFG)</a:t>
            </a:r>
          </a:p>
          <a:p>
            <a:pPr marL="342900" indent="-342900" algn="just" eaLnBrk="1" hangingPunct="1">
              <a:spcBef>
                <a:spcPct val="0"/>
              </a:spcBef>
            </a:pPr>
            <a:endParaRPr lang="ca-ES" altLang="es-ES" sz="2400" dirty="0"/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ca-ES" altLang="es-ES" sz="2400" dirty="0"/>
              <a:t>Càlcul de la nota final del TFG: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b="1" dirty="0"/>
              <a:t>25%</a:t>
            </a:r>
            <a:r>
              <a:rPr lang="ca-ES" altLang="es-ES" sz="2000" dirty="0"/>
              <a:t> </a:t>
            </a:r>
            <a:r>
              <a:rPr lang="ca-ES" altLang="es-ES" sz="2000" dirty="0">
                <a:sym typeface="Symbol" panose="05050102010706020507" pitchFamily="18" charset="2"/>
              </a:rPr>
              <a:t> </a:t>
            </a:r>
            <a:r>
              <a:rPr lang="ca-ES" altLang="es-ES" sz="2000" b="1" dirty="0">
                <a:sym typeface="Symbol" panose="05050102010706020507" pitchFamily="18" charset="2"/>
              </a:rPr>
              <a:t>Seguiment</a:t>
            </a:r>
            <a:r>
              <a:rPr lang="ca-ES" altLang="es-ES" sz="2000" dirty="0">
                <a:sym typeface="Symbol" panose="05050102010706020507" pitchFamily="18" charset="2"/>
              </a:rPr>
              <a:t> per part del </a:t>
            </a:r>
            <a:r>
              <a:rPr lang="ca-ES" altLang="es-ES" sz="2000" b="1" dirty="0">
                <a:sym typeface="Symbol" panose="05050102010706020507" pitchFamily="18" charset="2"/>
              </a:rPr>
              <a:t>Director/a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b="1" dirty="0">
                <a:sym typeface="Symbol" panose="05050102010706020507" pitchFamily="18" charset="2"/>
              </a:rPr>
              <a:t>30%</a:t>
            </a:r>
            <a:r>
              <a:rPr lang="ca-ES" altLang="es-ES" sz="2000" dirty="0">
                <a:sym typeface="Symbol" panose="05050102010706020507" pitchFamily="18" charset="2"/>
              </a:rPr>
              <a:t>  </a:t>
            </a:r>
            <a:r>
              <a:rPr lang="ca-ES" altLang="es-ES" sz="2000" b="1" dirty="0">
                <a:sym typeface="Symbol" panose="05050102010706020507" pitchFamily="18" charset="2"/>
              </a:rPr>
              <a:t>Memòria</a:t>
            </a:r>
            <a:r>
              <a:rPr lang="ca-ES" altLang="es-ES" sz="2000" dirty="0">
                <a:sym typeface="Symbol" panose="05050102010706020507" pitchFamily="18" charset="2"/>
              </a:rPr>
              <a:t> del TFG avaluada pel </a:t>
            </a:r>
            <a:r>
              <a:rPr lang="ca-ES" altLang="es-ES" sz="2000" b="1" dirty="0">
                <a:sym typeface="Symbol" panose="05050102010706020507" pitchFamily="18" charset="2"/>
              </a:rPr>
              <a:t>Director/a</a:t>
            </a:r>
          </a:p>
          <a:p>
            <a:pPr marL="1085850" lvl="1" indent="-342900" algn="just" eaLnBrk="1" hangingPunct="1">
              <a:spcBef>
                <a:spcPct val="0"/>
              </a:spcBef>
            </a:pPr>
            <a:r>
              <a:rPr lang="ca-ES" altLang="es-ES" sz="2000" b="1" dirty="0">
                <a:sym typeface="Symbol" panose="05050102010706020507" pitchFamily="18" charset="2"/>
              </a:rPr>
              <a:t>45%</a:t>
            </a:r>
            <a:r>
              <a:rPr lang="ca-ES" altLang="es-ES" sz="2000" dirty="0">
                <a:sym typeface="Symbol" panose="05050102010706020507" pitchFamily="18" charset="2"/>
              </a:rPr>
              <a:t>  </a:t>
            </a:r>
            <a:r>
              <a:rPr lang="ca-ES" altLang="es-ES" sz="2000" b="1" dirty="0">
                <a:sym typeface="Symbol" panose="05050102010706020507" pitchFamily="18" charset="2"/>
              </a:rPr>
              <a:t>Elaboració d’un pòster, exposició i defensa</a:t>
            </a:r>
            <a:r>
              <a:rPr lang="ca-ES" altLang="es-ES" sz="2000" dirty="0">
                <a:sym typeface="Symbol" panose="05050102010706020507" pitchFamily="18" charset="2"/>
              </a:rPr>
              <a:t> davant del Tribunal de TFG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4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889196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4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  <p:sp>
        <p:nvSpPr>
          <p:cNvPr id="5" name="Rectangle 4"/>
          <p:cNvSpPr/>
          <p:nvPr/>
        </p:nvSpPr>
        <p:spPr>
          <a:xfrm>
            <a:off x="858962" y="1403484"/>
            <a:ext cx="72008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a-E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https://foot.upc.edu/ca/curs-actual/treball-final-estudis/diposit-on-line</a:t>
            </a:r>
            <a:endParaRPr lang="ca-ES" dirty="0">
              <a:solidFill>
                <a:srgbClr val="0070C0"/>
              </a:solidFill>
            </a:endParaRPr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31F8154F-A92C-40B6-890A-B7B36820CA01}"/>
              </a:ext>
            </a:extLst>
          </p:cNvPr>
          <p:cNvSpPr txBox="1"/>
          <p:nvPr/>
        </p:nvSpPr>
        <p:spPr>
          <a:xfrm>
            <a:off x="830334" y="1916832"/>
            <a:ext cx="69213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DIPÒSIT DEL TFG:</a:t>
            </a:r>
          </a:p>
          <a:p>
            <a:endParaRPr lang="ca-ES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a-ES" dirty="0"/>
              <a:t>ATENEA TFE: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ca-ES" dirty="0"/>
          </a:p>
          <a:p>
            <a:pPr marL="671513" lvl="1" indent="-214313">
              <a:buFont typeface="Arial" panose="020B0604020202020204" pitchFamily="34" charset="0"/>
              <a:buChar char="•"/>
            </a:pPr>
            <a:r>
              <a:rPr lang="ca-ES" dirty="0"/>
              <a:t>Memòria en PDF</a:t>
            </a:r>
          </a:p>
          <a:p>
            <a:pPr marL="671513" lvl="1" indent="-214313">
              <a:buFont typeface="Arial" panose="020B0604020202020204" pitchFamily="34" charset="0"/>
              <a:buChar char="•"/>
            </a:pPr>
            <a:r>
              <a:rPr lang="ca-ES" dirty="0"/>
              <a:t>Pòster en PDF</a:t>
            </a:r>
          </a:p>
          <a:p>
            <a:pPr marL="671513" lvl="1" indent="-214313">
              <a:buFont typeface="Arial" panose="020B0604020202020204" pitchFamily="34" charset="0"/>
              <a:buChar char="•"/>
            </a:pPr>
            <a:r>
              <a:rPr lang="ca-ES" dirty="0"/>
              <a:t>Clàusula de confidencialitat, si escau.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ca-ES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a-ES" b="1" dirty="0">
                <a:solidFill>
                  <a:srgbClr val="3366FF"/>
                </a:solidFill>
              </a:rPr>
              <a:t>Dipòsit administratiu </a:t>
            </a:r>
            <a:r>
              <a:rPr lang="ca-ES" b="1" dirty="0">
                <a:solidFill>
                  <a:srgbClr val="3366FF"/>
                </a:solidFill>
                <a:sym typeface="Symbol" panose="05050102010706020507" pitchFamily="18" charset="2"/>
              </a:rPr>
              <a:t></a:t>
            </a:r>
            <a:r>
              <a:rPr lang="ca-ES" b="1" dirty="0">
                <a:solidFill>
                  <a:srgbClr val="3366FF"/>
                </a:solidFill>
              </a:rPr>
              <a:t> E-Secretaria</a:t>
            </a:r>
            <a:endParaRPr lang="ca-ES" dirty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0334" y="4725144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/>
              <a:t>La </a:t>
            </a:r>
            <a:r>
              <a:rPr lang="ca-ES" b="1" dirty="0"/>
              <a:t>memòria</a:t>
            </a:r>
            <a:r>
              <a:rPr lang="ca-ES" dirty="0"/>
              <a:t> consta dels següents apartats, per ordre:</a:t>
            </a:r>
          </a:p>
          <a:p>
            <a:endParaRPr lang="ca-ES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a-ES" dirty="0"/>
              <a:t>La portada, segons model oficial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a-ES" dirty="0"/>
              <a:t>Tres resums de la memòria d’unes 200 paraules cadascun (català, castellà i anglès)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a-ES" dirty="0"/>
              <a:t>El cos del treball realitzat amb els seus annexes, bibliografia, etc.</a:t>
            </a:r>
          </a:p>
        </p:txBody>
      </p:sp>
    </p:spTree>
    <p:extLst>
      <p:ext uri="{BB962C8B-B14F-4D97-AF65-F5344CB8AC3E}">
        <p14:creationId xmlns:p14="http://schemas.microsoft.com/office/powerpoint/2010/main" val="374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1484784"/>
            <a:ext cx="7776864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Si la defensa del TFG no es fa en el quadrimestre en el qual s'ha matriculat, l’estudiant pot triar si vol fer una </a:t>
            </a:r>
            <a:r>
              <a:rPr lang="ca-ES" sz="2400" b="1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matrícula de pròrroga en el quadrimestre següent</a:t>
            </a: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 o una </a:t>
            </a:r>
            <a:r>
              <a:rPr lang="ca-ES" sz="2400" b="1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matrícula ordinària en el quadrimestre següent o més endavant</a:t>
            </a: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.</a:t>
            </a: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a-ES" sz="2400" dirty="0">
              <a:latin typeface="Calibri" panose="020F0502020204030204" pitchFamily="34" charset="0"/>
              <a:ea typeface="Carlito"/>
              <a:cs typeface="Calibri" panose="020F0502020204030204" pitchFamily="34" charset="0"/>
            </a:endParaRP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En la </a:t>
            </a:r>
            <a:r>
              <a:rPr lang="ca-ES" sz="2400" b="1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matrícula de pròrroga només s’han d’abonar els serveis administratius</a:t>
            </a: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.</a:t>
            </a: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a-ES" sz="2400" dirty="0">
              <a:latin typeface="Calibri" panose="020F0502020204030204" pitchFamily="34" charset="0"/>
              <a:ea typeface="Carlito"/>
              <a:cs typeface="Calibri" panose="020F0502020204030204" pitchFamily="34" charset="0"/>
            </a:endParaRP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En canvi, la matrícula ordinària implica el pagament complet, amb l’increment corresponent per repetició.</a:t>
            </a:r>
            <a:endParaRPr lang="ca-ES" sz="2400" dirty="0">
              <a:effectLst/>
              <a:latin typeface="Calibri" panose="020F0502020204030204" pitchFamily="34" charset="0"/>
              <a:ea typeface="Carlito"/>
              <a:cs typeface="Calibri" panose="020F0502020204030204" pitchFamily="34" charset="0"/>
            </a:endParaRPr>
          </a:p>
        </p:txBody>
      </p:sp>
      <p:sp>
        <p:nvSpPr>
          <p:cNvPr id="7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198708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Marcador de contenido">
            <a:extLst>
              <a:ext uri="{FF2B5EF4-FFF2-40B4-BE49-F238E27FC236}">
                <a16:creationId xmlns:a16="http://schemas.microsoft.com/office/drawing/2014/main" id="{21D27515-607B-422C-95FA-3AAA274E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8136904" cy="5688632"/>
          </a:xfrm>
        </p:spPr>
        <p:txBody>
          <a:bodyPr>
            <a:normAutofit/>
          </a:bodyPr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ca-ES" altLang="es-ES" sz="4400" b="1" i="1" dirty="0">
                <a:solidFill>
                  <a:schemeClr val="tx1"/>
                </a:solidFill>
              </a:rPr>
              <a:t>Informació sobre: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ca-ES" altLang="es-ES" sz="4400" b="1" i="1" dirty="0">
                <a:solidFill>
                  <a:schemeClr val="tx1"/>
                </a:solidFill>
              </a:rPr>
              <a:t> 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ca-ES" altLang="es-ES" sz="3600" b="1" i="1" dirty="0">
                <a:solidFill>
                  <a:schemeClr val="tx1"/>
                </a:solidFill>
              </a:rPr>
              <a:t>Avaluació Curricular 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ca-ES" altLang="es-ES" sz="3600" b="1" i="1" dirty="0">
                <a:solidFill>
                  <a:schemeClr val="tx1"/>
                </a:solidFill>
              </a:rPr>
              <a:t>Assignatures optatives 2023-24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ca-ES" altLang="es-ES" sz="3600" b="1" i="1" dirty="0">
                <a:solidFill>
                  <a:schemeClr val="tx1"/>
                </a:solidFill>
              </a:rPr>
              <a:t>Reconeixement de crèdits optatius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ca-ES" altLang="es-ES" sz="3600" b="1" i="1" dirty="0">
                <a:solidFill>
                  <a:schemeClr val="tx1"/>
                </a:solidFill>
              </a:rPr>
              <a:t>Treball Final de Grau (TFG)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ca-ES" altLang="es-ES" sz="3600" b="1" i="1" dirty="0">
                <a:solidFill>
                  <a:schemeClr val="tx1"/>
                </a:solidFill>
              </a:rPr>
              <a:t>Pràcticum Extern (PAE)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1828648"/>
            <a:ext cx="7385446" cy="304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La defensa de la pròrroga es realitzarà abans del 31 d’Octubre (pròrroga de Juny) o bé abans del 31 de Maig (pròrroga de Gener).</a:t>
            </a: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a-ES" sz="2400" dirty="0">
              <a:latin typeface="Calibri" panose="020F0502020204030204" pitchFamily="34" charset="0"/>
              <a:ea typeface="Carlito"/>
              <a:cs typeface="Calibri" panose="020F0502020204030204" pitchFamily="34" charset="0"/>
            </a:endParaRPr>
          </a:p>
          <a:p>
            <a:pPr marL="805815" marR="8128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a-ES" sz="2400" dirty="0"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Si el TFG no és superat en aquest segon quadrimestre consecutiu, l’estudiant haurà d’inscriure i matricular de nou un altre TFG.</a:t>
            </a:r>
            <a:endParaRPr lang="ca-ES" sz="2400" dirty="0">
              <a:effectLst/>
              <a:latin typeface="Calibri" panose="020F0502020204030204" pitchFamily="34" charset="0"/>
              <a:ea typeface="Carlito"/>
              <a:cs typeface="Calibri" panose="020F0502020204030204" pitchFamily="34" charset="0"/>
            </a:endParaRPr>
          </a:p>
        </p:txBody>
      </p:sp>
      <p:sp>
        <p:nvSpPr>
          <p:cNvPr id="7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4147003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>
            <a:extLst>
              <a:ext uri="{FF2B5EF4-FFF2-40B4-BE49-F238E27FC236}">
                <a16:creationId xmlns:a16="http://schemas.microsoft.com/office/drawing/2014/main" id="{4E072D6B-7646-45FE-A255-F39C81003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8351"/>
            <a:ext cx="9144000" cy="3095551"/>
          </a:xfrm>
          <a:prstGeom prst="rect">
            <a:avLst/>
          </a:prstGeom>
        </p:spPr>
      </p:pic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6D668349-F555-487F-9AE6-6D151F8CBD17}"/>
              </a:ext>
            </a:extLst>
          </p:cNvPr>
          <p:cNvSpPr/>
          <p:nvPr/>
        </p:nvSpPr>
        <p:spPr>
          <a:xfrm>
            <a:off x="2414892" y="1556792"/>
            <a:ext cx="452336" cy="634730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8404B964-A3B5-4D0B-B60C-5B708B84EB45}"/>
              </a:ext>
            </a:extLst>
          </p:cNvPr>
          <p:cNvSpPr/>
          <p:nvPr/>
        </p:nvSpPr>
        <p:spPr>
          <a:xfrm rot="7579274">
            <a:off x="1799057" y="5138024"/>
            <a:ext cx="452336" cy="634730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3010980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>
            <a:extLst>
              <a:ext uri="{FF2B5EF4-FFF2-40B4-BE49-F238E27FC236}">
                <a16:creationId xmlns:a16="http://schemas.microsoft.com/office/drawing/2014/main" id="{0C8ADCD2-32BF-44BC-A819-8489F3300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316" y="1309836"/>
            <a:ext cx="3783932" cy="5143500"/>
          </a:xfrm>
          <a:prstGeom prst="rect">
            <a:avLst/>
          </a:prstGeom>
        </p:spPr>
      </p:pic>
      <p:pic>
        <p:nvPicPr>
          <p:cNvPr id="4" name="Imatge 3">
            <a:extLst>
              <a:ext uri="{FF2B5EF4-FFF2-40B4-BE49-F238E27FC236}">
                <a16:creationId xmlns:a16="http://schemas.microsoft.com/office/drawing/2014/main" id="{CD258A56-A903-4930-B452-34C7AA7DE7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971" y="3708739"/>
            <a:ext cx="1607344" cy="1135856"/>
          </a:xfrm>
          <a:prstGeom prst="rect">
            <a:avLst/>
          </a:prstGeom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537FF2EB-CAF5-498B-BDB6-5566F4A04465}"/>
              </a:ext>
            </a:extLst>
          </p:cNvPr>
          <p:cNvSpPr/>
          <p:nvPr/>
        </p:nvSpPr>
        <p:spPr>
          <a:xfrm>
            <a:off x="442210" y="3708738"/>
            <a:ext cx="2290864" cy="11358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63614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>
            <a:extLst>
              <a:ext uri="{FF2B5EF4-FFF2-40B4-BE49-F238E27FC236}">
                <a16:creationId xmlns:a16="http://schemas.microsoft.com/office/drawing/2014/main" id="{21730383-7423-4CAF-8F7B-89B7F41BD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026" y="1502147"/>
            <a:ext cx="6229350" cy="48791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tge 3">
            <a:extLst>
              <a:ext uri="{FF2B5EF4-FFF2-40B4-BE49-F238E27FC236}">
                <a16:creationId xmlns:a16="http://schemas.microsoft.com/office/drawing/2014/main" id="{3211024E-011D-4D29-926D-5C435F78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853" y="3941737"/>
            <a:ext cx="1042988" cy="1064419"/>
          </a:xfrm>
          <a:prstGeom prst="rect">
            <a:avLst/>
          </a:prstGeo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B5EF1AA2-2664-49EE-9326-785BB9F37977}"/>
              </a:ext>
            </a:extLst>
          </p:cNvPr>
          <p:cNvSpPr/>
          <p:nvPr/>
        </p:nvSpPr>
        <p:spPr>
          <a:xfrm>
            <a:off x="384648" y="3870299"/>
            <a:ext cx="1355397" cy="11358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FB12AC0-BE3F-4198-8F1C-BF8A423927C8}"/>
              </a:ext>
            </a:extLst>
          </p:cNvPr>
          <p:cNvSpPr/>
          <p:nvPr/>
        </p:nvSpPr>
        <p:spPr>
          <a:xfrm>
            <a:off x="114948" y="1056914"/>
            <a:ext cx="1329043" cy="14584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241093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>
            <a:extLst>
              <a:ext uri="{FF2B5EF4-FFF2-40B4-BE49-F238E27FC236}">
                <a16:creationId xmlns:a16="http://schemas.microsoft.com/office/drawing/2014/main" id="{0E604867-9AF1-4BFA-AFB9-B4DED848D7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068"/>
          <a:stretch/>
        </p:blipFill>
        <p:spPr>
          <a:xfrm>
            <a:off x="1826468" y="2132856"/>
            <a:ext cx="6057900" cy="33414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tge 3">
            <a:extLst>
              <a:ext uri="{FF2B5EF4-FFF2-40B4-BE49-F238E27FC236}">
                <a16:creationId xmlns:a16="http://schemas.microsoft.com/office/drawing/2014/main" id="{9F1D32F6-2D3A-4184-B565-4AF445A678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337" y="3175067"/>
            <a:ext cx="1057275" cy="1050131"/>
          </a:xfrm>
          <a:prstGeom prst="rect">
            <a:avLst/>
          </a:prstGeo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43304C4B-C1CA-4F07-B396-8AFF3BF77B7B}"/>
              </a:ext>
            </a:extLst>
          </p:cNvPr>
          <p:cNvSpPr/>
          <p:nvPr/>
        </p:nvSpPr>
        <p:spPr>
          <a:xfrm>
            <a:off x="305166" y="3152139"/>
            <a:ext cx="1407617" cy="11358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1 Rectángulo"/>
          <p:cNvSpPr>
            <a:spLocks noChangeArrowheads="1"/>
          </p:cNvSpPr>
          <p:nvPr/>
        </p:nvSpPr>
        <p:spPr bwMode="auto">
          <a:xfrm>
            <a:off x="858962" y="404664"/>
            <a:ext cx="73854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4000" b="1" dirty="0"/>
              <a:t>4. TREBALL FINAL DE GRAU (TFG)</a:t>
            </a:r>
            <a:endParaRPr lang="ca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22313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16" y="1484784"/>
            <a:ext cx="8353425" cy="5184576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Al pla d’estudis 2020 s’han de fer obligatòriament </a:t>
            </a:r>
            <a:r>
              <a:rPr lang="ca-ES" sz="2400" b="1" dirty="0">
                <a:solidFill>
                  <a:schemeClr val="tx1"/>
                </a:solidFill>
              </a:rPr>
              <a:t>18 ECTS</a:t>
            </a:r>
            <a:r>
              <a:rPr lang="ca-ES" sz="2400" dirty="0">
                <a:solidFill>
                  <a:schemeClr val="tx1"/>
                </a:solidFill>
              </a:rPr>
              <a:t> de </a:t>
            </a:r>
            <a:r>
              <a:rPr lang="ca-ES" sz="2400" b="1" dirty="0">
                <a:solidFill>
                  <a:schemeClr val="tx1"/>
                </a:solidFill>
              </a:rPr>
              <a:t>pràctiques acadèmiques en empreses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Tot i que estan previstos cursar-los al Q8, aquests 18 ECTS es poden fer al llarg d’un any sencer.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La matrícula es fa pel nombre total de 18 ECTS.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Aquestes practiques són sempre </a:t>
            </a:r>
            <a:r>
              <a:rPr lang="ca-ES" sz="2400" b="1" dirty="0">
                <a:solidFill>
                  <a:schemeClr val="tx1"/>
                </a:solidFill>
              </a:rPr>
              <a:t>remunerades</a:t>
            </a:r>
            <a:r>
              <a:rPr lang="ca-ES" sz="2400" dirty="0">
                <a:solidFill>
                  <a:schemeClr val="tx1"/>
                </a:solidFill>
              </a:rPr>
              <a:t> (actualment 6 €/hora)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Les PAE es faran preferentment en empreses del Patronat de la FOOT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El </a:t>
            </a:r>
            <a:r>
              <a:rPr lang="ca-ES" sz="2400" b="1" dirty="0">
                <a:solidFill>
                  <a:schemeClr val="tx1"/>
                </a:solidFill>
              </a:rPr>
              <a:t>tutor de l’empresa</a:t>
            </a:r>
            <a:r>
              <a:rPr lang="ca-ES" sz="2400" dirty="0">
                <a:solidFill>
                  <a:schemeClr val="tx1"/>
                </a:solidFill>
              </a:rPr>
              <a:t> haurà de rebre una formació a la FOOT per conèixer el procediment de seguiment i avaluació de l’estudiant.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865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16" y="1484784"/>
            <a:ext cx="8353425" cy="4320480"/>
          </a:xfrm>
        </p:spPr>
        <p:txBody>
          <a:bodyPr anchor="t">
            <a:no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Per tal de poder matricular el Pràcticum Extern és imprescindible: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a-ES" sz="2200" dirty="0">
                <a:solidFill>
                  <a:schemeClr val="tx1"/>
                </a:solidFill>
              </a:rPr>
              <a:t>Haver cursat totes les assignatures dels quadrimestres Q1 al Q6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a-ES" sz="2200" dirty="0">
                <a:solidFill>
                  <a:schemeClr val="tx1"/>
                </a:solidFill>
              </a:rPr>
              <a:t>Haver matriculat Optometria Clínica II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a-ES" sz="2200" dirty="0">
                <a:solidFill>
                  <a:schemeClr val="tx1"/>
                </a:solidFill>
              </a:rPr>
              <a:t>Haver matriculat Contactologia Clínica II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chemeClr val="tx1"/>
                </a:solidFill>
              </a:rPr>
              <a:t>Els estudiants en pràctiques externes no podran mantenir cap relació contractual amb l’entitat col·laboradora on es realitzin les pràctiques o amb la pròpia UPC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0318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9" name="Marcador de contenido 1">
            <a:extLst>
              <a:ext uri="{FF2B5EF4-FFF2-40B4-BE49-F238E27FC236}">
                <a16:creationId xmlns:a16="http://schemas.microsoft.com/office/drawing/2014/main" id="{BBDFE6C7-3278-4D1C-BEE0-691311BB7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16" y="1484784"/>
            <a:ext cx="8353425" cy="5184576"/>
          </a:xfrm>
        </p:spPr>
        <p:txBody>
          <a:bodyPr anchor="t">
            <a:noAutofit/>
          </a:bodyPr>
          <a:lstStyle/>
          <a:p>
            <a:pPr marL="457200" lvl="1" indent="0">
              <a:buNone/>
              <a:defRPr/>
            </a:pPr>
            <a:r>
              <a:rPr lang="ca-ES" sz="2400" b="1" dirty="0">
                <a:solidFill>
                  <a:schemeClr val="tx1"/>
                </a:solidFill>
              </a:rPr>
              <a:t>ACTIVITATS A REALITZAR A L’ASSIGNTURA PRÀCTICUM EXTERN: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b="1" dirty="0">
                <a:solidFill>
                  <a:schemeClr val="tx1"/>
                </a:solidFill>
              </a:rPr>
              <a:t>Assistència a les pràctiques externes</a:t>
            </a:r>
            <a:r>
              <a:rPr lang="ca-ES" sz="2400" dirty="0">
                <a:solidFill>
                  <a:schemeClr val="tx1"/>
                </a:solidFill>
              </a:rPr>
              <a:t> en l’entitat col·laboradora (500 hores).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b="1" dirty="0">
                <a:solidFill>
                  <a:schemeClr val="tx1"/>
                </a:solidFill>
              </a:rPr>
              <a:t>Informe/Memòria a la meitat de les pràctiques </a:t>
            </a:r>
            <a:r>
              <a:rPr lang="ca-ES" sz="2400" dirty="0">
                <a:solidFill>
                  <a:schemeClr val="tx1"/>
                </a:solidFill>
              </a:rPr>
              <a:t>(després de 250 hores de pràctiques)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b="1" dirty="0">
                <a:solidFill>
                  <a:schemeClr val="tx1"/>
                </a:solidFill>
              </a:rPr>
              <a:t>Memòria Final</a:t>
            </a:r>
            <a:r>
              <a:rPr lang="ca-ES" sz="2400" dirty="0">
                <a:solidFill>
                  <a:schemeClr val="tx1"/>
                </a:solidFill>
              </a:rPr>
              <a:t> de les pràctiques externes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b="1" dirty="0">
                <a:solidFill>
                  <a:schemeClr val="tx1"/>
                </a:solidFill>
              </a:rPr>
              <a:t>Assistència a un mínim de 8 xerrades</a:t>
            </a:r>
            <a:r>
              <a:rPr lang="ca-ES" sz="2400" dirty="0">
                <a:solidFill>
                  <a:schemeClr val="tx1"/>
                </a:solidFill>
              </a:rPr>
              <a:t> “Activitats 12 (parèntesi visual) 14”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a-ES" sz="2400" b="1" dirty="0">
                <a:solidFill>
                  <a:schemeClr val="tx1"/>
                </a:solidFill>
              </a:rPr>
              <a:t>Elaboració d’un resum de 8 de les xerrades </a:t>
            </a:r>
            <a:r>
              <a:rPr lang="ca-ES" sz="2400" dirty="0">
                <a:solidFill>
                  <a:schemeClr val="tx1"/>
                </a:solidFill>
              </a:rPr>
              <a:t>“Activitats 12 (parèntesi visual) 14”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63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8" name="Rectangle 7"/>
          <p:cNvSpPr/>
          <p:nvPr/>
        </p:nvSpPr>
        <p:spPr>
          <a:xfrm>
            <a:off x="539552" y="1174530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Condicions necessàries per tal de poder ser avaluat de l'assignatura Pràcticum Extern:</a:t>
            </a:r>
          </a:p>
          <a:p>
            <a:endParaRPr lang="ca-ES" dirty="0"/>
          </a:p>
          <a:p>
            <a:r>
              <a:rPr lang="ca-ES" dirty="0"/>
              <a:t>1- Haver complert amb totes les hores de pràctiques externes indicades en el projecte formatiu.</a:t>
            </a:r>
          </a:p>
          <a:p>
            <a:endParaRPr lang="ca-ES" dirty="0"/>
          </a:p>
          <a:p>
            <a:r>
              <a:rPr lang="ca-ES" dirty="0"/>
              <a:t>2- Que l'estudiant hagi assistit a un mínim de 8 xerrades de les que s'organitzen dins el marc de les "Activitats 12 (parèntesi visual) 14”.</a:t>
            </a:r>
          </a:p>
          <a:p>
            <a:endParaRPr lang="ca-ES" dirty="0"/>
          </a:p>
          <a:p>
            <a:r>
              <a:rPr lang="ca-ES" dirty="0"/>
              <a:t>3- Haver lliurat l'Informe/Memòria a meitat del període de pràctiques.</a:t>
            </a:r>
          </a:p>
          <a:p>
            <a:endParaRPr lang="ca-ES" dirty="0"/>
          </a:p>
          <a:p>
            <a:r>
              <a:rPr lang="ca-ES" dirty="0"/>
              <a:t>4- Haver lliurat la Memòria Final de les pràctiques externes.</a:t>
            </a:r>
          </a:p>
          <a:p>
            <a:endParaRPr lang="ca-ES" dirty="0"/>
          </a:p>
          <a:p>
            <a:r>
              <a:rPr lang="ca-ES" dirty="0"/>
              <a:t>Si no es compleixen tots i cadascun d'aquests 4 requisits, no es tindran en compte la resta de qualificacions.</a:t>
            </a:r>
          </a:p>
        </p:txBody>
      </p:sp>
    </p:spTree>
    <p:extLst>
      <p:ext uri="{BB962C8B-B14F-4D97-AF65-F5344CB8AC3E}">
        <p14:creationId xmlns:p14="http://schemas.microsoft.com/office/powerpoint/2010/main" val="13393866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8" name="Rectangle 7"/>
          <p:cNvSpPr/>
          <p:nvPr/>
        </p:nvSpPr>
        <p:spPr>
          <a:xfrm>
            <a:off x="611560" y="1441807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Qualificació final del Pràcticum Extern:</a:t>
            </a:r>
          </a:p>
          <a:p>
            <a:endParaRPr lang="ca-ES" dirty="0"/>
          </a:p>
          <a:p>
            <a:r>
              <a:rPr lang="ca-ES" dirty="0"/>
              <a:t>1- Informe del tutor d'empresa: 70% del pes global de l'assignatura</a:t>
            </a:r>
          </a:p>
          <a:p>
            <a:endParaRPr lang="ca-ES" dirty="0"/>
          </a:p>
          <a:p>
            <a:r>
              <a:rPr lang="ca-ES" dirty="0"/>
              <a:t>2- Qualificació del tutor acadèmic de la FOOT: 30% del pes global de l'assignatura. Aquesta qualificació es basarà en els següents</a:t>
            </a:r>
          </a:p>
          <a:p>
            <a:r>
              <a:rPr lang="ca-ES" dirty="0"/>
              <a:t>informes:</a:t>
            </a:r>
          </a:p>
          <a:p>
            <a:endParaRPr lang="ca-ES" dirty="0"/>
          </a:p>
          <a:p>
            <a:r>
              <a:rPr lang="ca-ES" dirty="0"/>
              <a:t>   a) Resum de 8 de les xerrades a les quals ha assistit l'estudiant.</a:t>
            </a:r>
          </a:p>
          <a:p>
            <a:r>
              <a:rPr lang="ca-ES" dirty="0"/>
              <a:t>   b) Informe/Memòria en la meitat del període de pràctiques .</a:t>
            </a:r>
          </a:p>
          <a:p>
            <a:r>
              <a:rPr lang="ca-ES" dirty="0"/>
              <a:t>   c) Memòria Final de les pràctiques externes.</a:t>
            </a:r>
          </a:p>
        </p:txBody>
      </p:sp>
    </p:spTree>
    <p:extLst>
      <p:ext uri="{BB962C8B-B14F-4D97-AF65-F5344CB8AC3E}">
        <p14:creationId xmlns:p14="http://schemas.microsoft.com/office/powerpoint/2010/main" val="210881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  <p:sp>
        <p:nvSpPr>
          <p:cNvPr id="6147" name="4 Rectángulo"/>
          <p:cNvSpPr>
            <a:spLocks noChangeArrowheads="1"/>
          </p:cNvSpPr>
          <p:nvPr/>
        </p:nvSpPr>
        <p:spPr bwMode="auto">
          <a:xfrm>
            <a:off x="611560" y="1196975"/>
            <a:ext cx="792088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es-ES" dirty="0">
                <a:solidFill>
                  <a:srgbClr val="953735"/>
                </a:solidFill>
              </a:rPr>
              <a:t>Definició de </a:t>
            </a:r>
            <a:r>
              <a:rPr lang="ca-ES" altLang="es-ES" b="1" dirty="0">
                <a:solidFill>
                  <a:srgbClr val="953735"/>
                </a:solidFill>
              </a:rPr>
              <a:t>bloc curricular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es-ES" b="1" dirty="0">
                <a:solidFill>
                  <a:srgbClr val="953735"/>
                </a:solidFill>
              </a:rPr>
              <a:t>i d’avaluació curricular</a:t>
            </a:r>
          </a:p>
          <a:p>
            <a:pPr algn="just" eaLnBrk="1" hangingPunct="1">
              <a:spcBef>
                <a:spcPct val="0"/>
              </a:spcBef>
              <a:buNone/>
            </a:pPr>
            <a:br>
              <a:rPr lang="ca-ES" altLang="es-ES" sz="2400" dirty="0"/>
            </a:br>
            <a:r>
              <a:rPr lang="ca-ES" altLang="es-ES" sz="2400" dirty="0"/>
              <a:t>Un </a:t>
            </a:r>
            <a:r>
              <a:rPr lang="ca-ES" altLang="es-ES" sz="2400" b="1" dirty="0"/>
              <a:t>bloc curricular </a:t>
            </a:r>
            <a:r>
              <a:rPr lang="ca-ES" altLang="es-ES" sz="2400" dirty="0"/>
              <a:t>es defineix com un conjunt d’assignatures amb uns objectius formatius comuns que s’avaluen de manera global en un procediment que s’anomena </a:t>
            </a:r>
            <a:r>
              <a:rPr lang="ca-ES" altLang="es-ES" sz="2400" i="1" u="sng" dirty="0"/>
              <a:t>avaluació curricular</a:t>
            </a:r>
            <a:r>
              <a:rPr lang="ca-ES" altLang="es-ES" sz="2400" dirty="0"/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a-ES" altLang="es-E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es-ES" sz="2400" b="1" dirty="0"/>
              <a:t>L’avaluaci</a:t>
            </a:r>
            <a:r>
              <a:rPr lang="ca-ES" altLang="ja-JP" sz="2400" b="1" dirty="0"/>
              <a:t>ó curricular </a:t>
            </a:r>
            <a:r>
              <a:rPr lang="ca-ES" altLang="ja-JP" sz="2400" dirty="0"/>
              <a:t>és aquella en què s’avaluen de forma global totes les assignatures que componen un bloc curricular. A la FOOT és responsabilitat de la Comissió Permanent, formada per professors i estudiants.</a:t>
            </a:r>
            <a:r>
              <a:rPr lang="es-ES" altLang="es-ES" sz="2400" dirty="0">
                <a:latin typeface="Arial" panose="020B0604020202020204" pitchFamily="34" charset="0"/>
              </a:rPr>
              <a:t> </a:t>
            </a:r>
            <a:endParaRPr lang="ca-ES" altLang="es-ES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br>
              <a:rPr lang="ca-ES" altLang="es-ES" sz="2400" dirty="0"/>
            </a:br>
            <a:endParaRPr lang="ca-ES" altLang="es-ES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7553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251520" y="332656"/>
            <a:ext cx="8501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5. PRÀCTICUM EXTERN (PAE)</a:t>
            </a:r>
            <a:endParaRPr lang="es-ES" altLang="es-ES" sz="4000" dirty="0"/>
          </a:p>
        </p:txBody>
      </p:sp>
      <p:sp>
        <p:nvSpPr>
          <p:cNvPr id="2" name="Rectangle 1"/>
          <p:cNvSpPr/>
          <p:nvPr/>
        </p:nvSpPr>
        <p:spPr>
          <a:xfrm>
            <a:off x="426676" y="1040542"/>
            <a:ext cx="83570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Només serà possible la </a:t>
            </a:r>
            <a:r>
              <a:rPr lang="ca-ES" b="1" dirty="0" err="1"/>
              <a:t>reavaluació</a:t>
            </a:r>
            <a:r>
              <a:rPr lang="ca-ES" b="1" dirty="0"/>
              <a:t> si la no superació de l'assignatura és conseqüència d'alguna de les següents situacions:</a:t>
            </a:r>
          </a:p>
          <a:p>
            <a:endParaRPr lang="ca-ES" dirty="0"/>
          </a:p>
          <a:p>
            <a:r>
              <a:rPr lang="ca-ES" dirty="0"/>
              <a:t>1- No haver complert amb totes les hores de pràctiques externes indicades en el projecte formatiu.</a:t>
            </a:r>
          </a:p>
          <a:p>
            <a:r>
              <a:rPr lang="ca-ES" dirty="0"/>
              <a:t>2- No haver assistit a un mínim de 8 xerrades de les que s'organitzen dins el marc de les "Activitats 12 (parèntesi visual) 14".</a:t>
            </a:r>
          </a:p>
          <a:p>
            <a:r>
              <a:rPr lang="ca-ES" dirty="0"/>
              <a:t>3- No haver lliurat el resum de les 8 xerrades, o tenir una qualificació molt baixa, de manera que la qualificació final de l'assignatura no arriba a l'aprovat.</a:t>
            </a:r>
          </a:p>
          <a:p>
            <a:r>
              <a:rPr lang="ca-ES" dirty="0"/>
              <a:t>4- No haver lliurat l'Informe/Memòria a la meitat del període de pràctiques, o tenir una qualificació molt baixa, de manera que la qualificació final de l'assignatura no arriba a l'aprovat.</a:t>
            </a:r>
          </a:p>
          <a:p>
            <a:r>
              <a:rPr lang="ca-ES" dirty="0"/>
              <a:t>5- No haver lliurat la Memòria Final de les pràctiques externes, o tenir una qualificació molt baixa, de manera que la qualificació final de l'assignatura no arriba a l'aprovat.</a:t>
            </a:r>
          </a:p>
          <a:p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En aquests casos, la </a:t>
            </a:r>
            <a:r>
              <a:rPr lang="ca-ES" dirty="0" err="1"/>
              <a:t>reavaluació</a:t>
            </a:r>
            <a:r>
              <a:rPr lang="ca-ES" dirty="0"/>
              <a:t> consistirà en corregir, abans de la data de la </a:t>
            </a:r>
            <a:r>
              <a:rPr lang="ca-ES" dirty="0" err="1"/>
              <a:t>reavaluació</a:t>
            </a:r>
            <a:r>
              <a:rPr lang="ca-ES" dirty="0"/>
              <a:t>, totes aquestes mancances.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En qualsevol altre cas no descrit a l'apartat anterior, no serà possible la </a:t>
            </a:r>
            <a:r>
              <a:rPr lang="ca-ES" dirty="0" err="1"/>
              <a:t>reavaluació</a:t>
            </a:r>
            <a:r>
              <a:rPr lang="ca-ES" dirty="0"/>
              <a:t> del Pràcticum Extern.</a:t>
            </a:r>
          </a:p>
        </p:txBody>
      </p:sp>
    </p:spTree>
    <p:extLst>
      <p:ext uri="{BB962C8B-B14F-4D97-AF65-F5344CB8AC3E}">
        <p14:creationId xmlns:p14="http://schemas.microsoft.com/office/powerpoint/2010/main" val="576054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5F155664-819C-4F4D-AD7F-FEE736DA4412}"/>
              </a:ext>
            </a:extLst>
          </p:cNvPr>
          <p:cNvSpPr/>
          <p:nvPr/>
        </p:nvSpPr>
        <p:spPr>
          <a:xfrm>
            <a:off x="683568" y="404664"/>
            <a:ext cx="8072437" cy="50475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ca-ES" sz="3200" b="1" dirty="0">
                <a:latin typeface="+mn-lt"/>
              </a:rPr>
              <a:t>Més informació:</a:t>
            </a:r>
          </a:p>
          <a:p>
            <a:pPr algn="just" eaLnBrk="1" hangingPunct="1">
              <a:defRPr/>
            </a:pPr>
            <a:endParaRPr lang="ca-ES" sz="3200" dirty="0">
              <a:latin typeface="+mn-lt"/>
            </a:endParaRPr>
          </a:p>
          <a:p>
            <a:pPr algn="just" eaLnBrk="1" hangingPunct="1">
              <a:defRPr/>
            </a:pPr>
            <a:r>
              <a:rPr lang="ca-ES" sz="2400" dirty="0">
                <a:latin typeface="+mn-lt"/>
              </a:rPr>
              <a:t>NAGRAMA:</a:t>
            </a:r>
          </a:p>
          <a:p>
            <a:pPr lvl="1" algn="just" eaLnBrk="1" hangingPunct="1">
              <a:defRPr/>
            </a:pPr>
            <a:r>
              <a:rPr lang="ca-ES" altLang="es-ES" sz="2400" dirty="0">
                <a:solidFill>
                  <a:srgbClr val="0066CC"/>
                </a:solidFill>
              </a:rPr>
              <a:t>https://www.upc.edu/sga/es/shared/fitxers-normatives/NormativesAcademiques/NAGRAMA</a:t>
            </a:r>
            <a:endParaRPr lang="ca-ES" sz="2400" dirty="0">
              <a:solidFill>
                <a:srgbClr val="0066CC"/>
              </a:solidFill>
              <a:latin typeface="+mn-lt"/>
            </a:endParaRPr>
          </a:p>
          <a:p>
            <a:pPr lvl="1" algn="just" eaLnBrk="1" hangingPunct="1">
              <a:defRPr/>
            </a:pPr>
            <a:endParaRPr lang="ca-ES" sz="2400" dirty="0">
              <a:latin typeface="+mn-lt"/>
            </a:endParaRPr>
          </a:p>
          <a:p>
            <a:pPr algn="just" eaLnBrk="1" hangingPunct="1">
              <a:defRPr/>
            </a:pPr>
            <a:r>
              <a:rPr lang="ca-ES" sz="2400" dirty="0">
                <a:latin typeface="+mj-lt"/>
              </a:rPr>
              <a:t>Servei de Gestió Acadèmica de la FOOT / UPC:</a:t>
            </a:r>
          </a:p>
          <a:p>
            <a:pPr indent="449263" algn="just" eaLnBrk="1" hangingPunct="1">
              <a:defRPr/>
            </a:pPr>
            <a:r>
              <a:rPr lang="es-ES" sz="2400" dirty="0">
                <a:latin typeface="+mj-lt"/>
                <a:hlinkClick r:id="rId3"/>
              </a:rPr>
              <a:t>gestio.academica.foot@upc.edu</a:t>
            </a:r>
            <a:endParaRPr lang="es-ES" sz="2400" dirty="0">
              <a:latin typeface="+mj-lt"/>
              <a:hlinkClick r:id="rId4"/>
            </a:endParaRPr>
          </a:p>
          <a:p>
            <a:pPr lvl="1" algn="just" eaLnBrk="1" hangingPunct="1">
              <a:defRPr/>
            </a:pPr>
            <a:r>
              <a:rPr lang="es-ES" sz="2400" u="sng" dirty="0">
                <a:latin typeface="+mj-lt"/>
                <a:hlinkClick r:id="rId5"/>
              </a:rPr>
              <a:t>https://www.upc.edu/sga/ca</a:t>
            </a:r>
            <a:endParaRPr lang="es-ES" sz="2400" u="sng" dirty="0">
              <a:latin typeface="+mj-lt"/>
            </a:endParaRPr>
          </a:p>
          <a:p>
            <a:pPr lvl="1" algn="just" eaLnBrk="1" hangingPunct="1">
              <a:defRPr/>
            </a:pPr>
            <a:endParaRPr lang="es-ES" sz="2400" u="sng" dirty="0">
              <a:latin typeface="+mj-lt"/>
            </a:endParaRPr>
          </a:p>
          <a:p>
            <a:pPr algn="just" eaLnBrk="1" hangingPunct="1">
              <a:defRPr/>
            </a:pPr>
            <a:r>
              <a:rPr lang="es-ES" sz="2400" dirty="0">
                <a:latin typeface="+mj-lt"/>
              </a:rPr>
              <a:t>José Luis </a:t>
            </a:r>
            <a:r>
              <a:rPr lang="es-ES" sz="2400" dirty="0" err="1">
                <a:latin typeface="+mj-lt"/>
              </a:rPr>
              <a:t>Alvarez</a:t>
            </a:r>
            <a:r>
              <a:rPr lang="es-ES" sz="2400" dirty="0">
                <a:latin typeface="+mj-lt"/>
              </a:rPr>
              <a:t>:</a:t>
            </a:r>
          </a:p>
          <a:p>
            <a:pPr lvl="1" algn="just" eaLnBrk="1" hangingPunct="1">
              <a:defRPr/>
            </a:pPr>
            <a:r>
              <a:rPr lang="es-ES" sz="2400" u="sng" dirty="0">
                <a:latin typeface="+mj-lt"/>
              </a:rPr>
              <a:t>cap.estudis.foot@upc.edu</a:t>
            </a:r>
          </a:p>
          <a:p>
            <a:pPr algn="just" eaLnBrk="1" hangingPunct="1">
              <a:defRPr/>
            </a:pPr>
            <a:r>
              <a:rPr lang="es-ES" dirty="0">
                <a:latin typeface="+mn-lt"/>
              </a:rPr>
              <a:t> 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21" name="Group 45">
            <a:extLst>
              <a:ext uri="{FF2B5EF4-FFF2-40B4-BE49-F238E27FC236}">
                <a16:creationId xmlns:a16="http://schemas.microsoft.com/office/drawing/2014/main" id="{EF86A84F-6A7C-4298-BFC2-4AA9DC978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417593"/>
              </p:ext>
            </p:extLst>
          </p:nvPr>
        </p:nvGraphicFramePr>
        <p:xfrm>
          <a:off x="460698" y="1479488"/>
          <a:ext cx="7927726" cy="4716975"/>
        </p:xfrm>
        <a:graphic>
          <a:graphicData uri="http://schemas.openxmlformats.org/drawingml/2006/table">
            <a:tbl>
              <a:tblPr/>
              <a:tblGrid>
                <a:gridCol w="1315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9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 tardor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 primavera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1r </a:t>
                      </a:r>
                      <a:r>
                        <a:rPr kumimoji="0" lang="es-ES_trad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curs</a:t>
                      </a: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41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2n </a:t>
                      </a:r>
                      <a:r>
                        <a:rPr kumimoji="0" lang="es-ES_trad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curs</a:t>
                      </a: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9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3r </a:t>
                      </a:r>
                      <a:r>
                        <a:rPr kumimoji="0" lang="es-ES_trad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curs</a:t>
                      </a: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3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4rt </a:t>
                      </a:r>
                      <a:r>
                        <a:rPr kumimoji="0" lang="es-ES_trad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curs</a:t>
                      </a: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20" name="AutoShape 3"/>
          <p:cNvSpPr>
            <a:spLocks noChangeArrowheads="1"/>
          </p:cNvSpPr>
          <p:nvPr/>
        </p:nvSpPr>
        <p:spPr bwMode="auto">
          <a:xfrm>
            <a:off x="1972867" y="2079704"/>
            <a:ext cx="6264696" cy="93951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a-ES" altLang="es-ES" sz="1800">
              <a:latin typeface="Arial" panose="020B0604020202020204" pitchFamily="34" charset="0"/>
            </a:endParaRPr>
          </a:p>
        </p:txBody>
      </p:sp>
      <p:sp>
        <p:nvSpPr>
          <p:cNvPr id="8221" name="Text Box 46"/>
          <p:cNvSpPr txBox="1">
            <a:spLocks noChangeArrowheads="1"/>
          </p:cNvSpPr>
          <p:nvPr/>
        </p:nvSpPr>
        <p:spPr bwMode="auto">
          <a:xfrm>
            <a:off x="4693023" y="2276872"/>
            <a:ext cx="808235" cy="55399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800" b="1" dirty="0">
                <a:latin typeface="Arial" panose="020B0604020202020204" pitchFamily="34" charset="0"/>
              </a:rPr>
              <a:t>BC1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200" b="1" dirty="0">
                <a:latin typeface="Arial" panose="020B0604020202020204" pitchFamily="34" charset="0"/>
              </a:rPr>
              <a:t>60 ECTS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79B9EEBD-3032-4FD0-A017-FD2E505A7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2867" y="3110525"/>
            <a:ext cx="6264695" cy="3055495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s-ES"/>
          </a:p>
        </p:txBody>
      </p:sp>
      <p:sp>
        <p:nvSpPr>
          <p:cNvPr id="24623" name="AutoShape 47">
            <a:extLst>
              <a:ext uri="{FF2B5EF4-FFF2-40B4-BE49-F238E27FC236}">
                <a16:creationId xmlns:a16="http://schemas.microsoft.com/office/drawing/2014/main" id="{1E16F218-558A-483E-8A72-0DB3273E8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7181" y="5323274"/>
            <a:ext cx="2550381" cy="770022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s-ES_tradnl" altLang="es-ES" b="1" dirty="0">
              <a:solidFill>
                <a:schemeClr val="bg1"/>
              </a:solidFill>
            </a:endParaRPr>
          </a:p>
        </p:txBody>
      </p:sp>
      <p:sp>
        <p:nvSpPr>
          <p:cNvPr id="8" name="Text Box 46"/>
          <p:cNvSpPr txBox="1">
            <a:spLocks noChangeArrowheads="1"/>
          </p:cNvSpPr>
          <p:nvPr/>
        </p:nvSpPr>
        <p:spPr bwMode="auto">
          <a:xfrm>
            <a:off x="4637162" y="4293096"/>
            <a:ext cx="893193" cy="55399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800" b="1" dirty="0">
                <a:latin typeface="Arial" panose="020B0604020202020204" pitchFamily="34" charset="0"/>
              </a:rPr>
              <a:t>BC2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200" b="1" dirty="0">
                <a:latin typeface="Arial" panose="020B0604020202020204" pitchFamily="34" charset="0"/>
              </a:rPr>
              <a:t>174 ECTS</a:t>
            </a:r>
          </a:p>
        </p:txBody>
      </p:sp>
      <p:sp>
        <p:nvSpPr>
          <p:cNvPr id="10" name="Text Box 46"/>
          <p:cNvSpPr txBox="1">
            <a:spLocks noChangeArrowheads="1"/>
          </p:cNvSpPr>
          <p:nvPr/>
        </p:nvSpPr>
        <p:spPr bwMode="auto">
          <a:xfrm>
            <a:off x="6650191" y="5445224"/>
            <a:ext cx="723275" cy="55399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800" b="1" dirty="0">
                <a:latin typeface="Arial" panose="020B0604020202020204" pitchFamily="34" charset="0"/>
              </a:rPr>
              <a:t>TFG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200" b="1" dirty="0">
                <a:latin typeface="Arial" panose="020B0604020202020204" pitchFamily="34" charset="0"/>
              </a:rPr>
              <a:t>6 ECTS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12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extLst>
              <a:ext uri="{FF2B5EF4-FFF2-40B4-BE49-F238E27FC236}">
                <a16:creationId xmlns:a16="http://schemas.microsoft.com/office/drawing/2014/main" id="{B21C82DD-E57B-4E11-AA3E-C162F5C5B4F1}"/>
              </a:ext>
            </a:extLst>
          </p:cNvPr>
          <p:cNvSpPr/>
          <p:nvPr/>
        </p:nvSpPr>
        <p:spPr>
          <a:xfrm>
            <a:off x="613052" y="1548075"/>
            <a:ext cx="80634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a-ES" sz="3200" b="1" dirty="0">
                <a:solidFill>
                  <a:srgbClr val="953735"/>
                </a:solidFill>
                <a:latin typeface="+mn-lt"/>
              </a:rPr>
              <a:t>Compensar una assignatura:</a:t>
            </a:r>
          </a:p>
          <a:p>
            <a:pPr>
              <a:defRPr/>
            </a:pPr>
            <a:endParaRPr lang="ca-ES" sz="3200" dirty="0">
              <a:latin typeface="+mn-lt"/>
            </a:endParaRPr>
          </a:p>
          <a:p>
            <a:pPr algn="just">
              <a:defRPr/>
            </a:pPr>
            <a:r>
              <a:rPr lang="ca-ES" sz="2400" dirty="0">
                <a:latin typeface="+mn-lt"/>
              </a:rPr>
              <a:t>Com a norma general</a:t>
            </a:r>
            <a:r>
              <a:rPr lang="ca-ES" sz="2400" b="1" dirty="0">
                <a:latin typeface="+mn-lt"/>
              </a:rPr>
              <a:t>, els blocs curriculars es tanquen automàticament encara que a l’estudiant li manqui superar alguna assignatura </a:t>
            </a:r>
            <a:r>
              <a:rPr lang="ca-ES" sz="2400" dirty="0">
                <a:latin typeface="+mn-lt"/>
              </a:rPr>
              <a:t>si s’acompleixen els següents requisits:</a:t>
            </a:r>
          </a:p>
          <a:p>
            <a:pPr>
              <a:defRPr/>
            </a:pPr>
            <a:endParaRPr lang="es-ES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latin typeface="+mn-lt"/>
              </a:rPr>
              <a:t>La nota mitjana ponderada del BC ha de ser igual o més gran que 5,0.</a:t>
            </a:r>
            <a:endParaRPr lang="es-ES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latin typeface="+mn-lt"/>
              </a:rPr>
              <a:t>No es pot compensar cap assignatura amb qualificació inferior a 4.</a:t>
            </a:r>
            <a:endParaRPr lang="es-ES" sz="2400" dirty="0">
              <a:latin typeface="+mn-lt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  <p:extLst>
      <p:ext uri="{BB962C8B-B14F-4D97-AF65-F5344CB8AC3E}">
        <p14:creationId xmlns:p14="http://schemas.microsoft.com/office/powerpoint/2010/main" val="2242336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extLst>
              <a:ext uri="{FF2B5EF4-FFF2-40B4-BE49-F238E27FC236}">
                <a16:creationId xmlns:a16="http://schemas.microsoft.com/office/drawing/2014/main" id="{B21C82DD-E57B-4E11-AA3E-C162F5C5B4F1}"/>
              </a:ext>
            </a:extLst>
          </p:cNvPr>
          <p:cNvSpPr/>
          <p:nvPr/>
        </p:nvSpPr>
        <p:spPr>
          <a:xfrm>
            <a:off x="539552" y="1916832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latin typeface="+mn-lt"/>
              </a:rPr>
              <a:t>Malgrat la norma general descrita a la diapositiva anterior, la </a:t>
            </a:r>
            <a:r>
              <a:rPr lang="ca-ES" sz="2400" b="1" dirty="0">
                <a:solidFill>
                  <a:srgbClr val="FF0000"/>
                </a:solidFill>
                <a:latin typeface="+mn-lt"/>
              </a:rPr>
              <a:t>Comissió Permanent</a:t>
            </a:r>
            <a:r>
              <a:rPr lang="ca-ES" sz="2400" dirty="0">
                <a:latin typeface="+mn-lt"/>
              </a:rPr>
              <a:t> té potestat per fer les excepcions que consideri convenients a aquesta normativa</a:t>
            </a:r>
            <a:r>
              <a:rPr lang="ca-ES" sz="2400" dirty="0"/>
              <a:t>.</a:t>
            </a:r>
            <a:endParaRPr lang="ca-ES" sz="2400" dirty="0">
              <a:latin typeface="+mn-lt"/>
            </a:endParaRPr>
          </a:p>
          <a:p>
            <a:pPr algn="just">
              <a:defRPr/>
            </a:pPr>
            <a:endParaRPr lang="es-ES" sz="2400" dirty="0">
              <a:latin typeface="+mn-lt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z="2400" dirty="0">
                <a:solidFill>
                  <a:srgbClr val="3366FF"/>
                </a:solidFill>
                <a:latin typeface="+mn-lt"/>
                <a:cs typeface="Calibri" panose="020F0502020204030204" pitchFamily="34" charset="0"/>
              </a:rPr>
              <a:t>La </a:t>
            </a:r>
            <a:r>
              <a:rPr lang="ca-ES" sz="2400" b="1" dirty="0">
                <a:solidFill>
                  <a:srgbClr val="3366FF"/>
                </a:solidFill>
                <a:latin typeface="+mn-lt"/>
                <a:cs typeface="Calibri" panose="020F0502020204030204" pitchFamily="34" charset="0"/>
              </a:rPr>
              <a:t>Comissió Permanent</a:t>
            </a:r>
            <a:r>
              <a:rPr lang="ca-ES" sz="2400" dirty="0">
                <a:solidFill>
                  <a:srgbClr val="3366FF"/>
                </a:solidFill>
                <a:latin typeface="+mn-lt"/>
                <a:cs typeface="Calibri" panose="020F0502020204030204" pitchFamily="34" charset="0"/>
              </a:rPr>
              <a:t> es reuneix el juliol de cada any acadèmic per fer l’</a:t>
            </a:r>
            <a:r>
              <a:rPr lang="ca-ES" sz="2400" b="1" dirty="0">
                <a:solidFill>
                  <a:srgbClr val="3366FF"/>
                </a:solidFill>
                <a:latin typeface="+mn-lt"/>
                <a:cs typeface="Calibri" panose="020F0502020204030204" pitchFamily="34" charset="0"/>
              </a:rPr>
              <a:t>avaluació curricular</a:t>
            </a:r>
            <a:r>
              <a:rPr lang="ca-ES" sz="2400" dirty="0">
                <a:solidFill>
                  <a:srgbClr val="3366FF"/>
                </a:solidFill>
                <a:latin typeface="+mn-lt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40132"/>
              </p:ext>
            </p:extLst>
          </p:nvPr>
        </p:nvGraphicFramePr>
        <p:xfrm>
          <a:off x="1360100" y="3645024"/>
          <a:ext cx="5948204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739">
                  <a:extLst>
                    <a:ext uri="{9D8B030D-6E8A-4147-A177-3AD203B41FA5}">
                      <a16:colId xmlns:a16="http://schemas.microsoft.com/office/drawing/2014/main" val="1179435530"/>
                    </a:ext>
                  </a:extLst>
                </a:gridCol>
                <a:gridCol w="3059430">
                  <a:extLst>
                    <a:ext uri="{9D8B030D-6E8A-4147-A177-3AD203B41FA5}">
                      <a16:colId xmlns:a16="http://schemas.microsoft.com/office/drawing/2014/main" val="2932173509"/>
                    </a:ext>
                  </a:extLst>
                </a:gridCol>
                <a:gridCol w="581342">
                  <a:extLst>
                    <a:ext uri="{9D8B030D-6E8A-4147-A177-3AD203B41FA5}">
                      <a16:colId xmlns:a16="http://schemas.microsoft.com/office/drawing/2014/main" val="3139577042"/>
                    </a:ext>
                  </a:extLst>
                </a:gridCol>
                <a:gridCol w="1825693">
                  <a:extLst>
                    <a:ext uri="{9D8B030D-6E8A-4147-A177-3AD203B41FA5}">
                      <a16:colId xmlns:a16="http://schemas.microsoft.com/office/drawing/2014/main" val="2899987484"/>
                    </a:ext>
                  </a:extLst>
                </a:gridCol>
              </a:tblGrid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Assignatura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Bloc Curricular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496653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Matemàtiques per </a:t>
                      </a:r>
                      <a:r>
                        <a:rPr lang="ca-ES" sz="1200" dirty="0" err="1"/>
                        <a:t>l’Optica</a:t>
                      </a:r>
                      <a:r>
                        <a:rPr lang="ca-ES" sz="1200" dirty="0"/>
                        <a:t> i l’Optometria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ca-ES" sz="1200" b="1" dirty="0"/>
                        <a:t>BC1</a:t>
                      </a:r>
                    </a:p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FASE INICIAL</a:t>
                      </a:r>
                    </a:p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60 ECTS</a:t>
                      </a:r>
                    </a:p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>
                          <a:solidFill>
                            <a:srgbClr val="FF0000"/>
                          </a:solidFill>
                        </a:rPr>
                        <a:t>Màxim 6 ECTS</a:t>
                      </a:r>
                    </a:p>
                    <a:p>
                      <a:pPr algn="ctr"/>
                      <a:endParaRPr lang="ca-ES" sz="12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a-ES" sz="1200" b="1" dirty="0">
                          <a:solidFill>
                            <a:srgbClr val="FF0000"/>
                          </a:solidFill>
                        </a:rPr>
                        <a:t>compensables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727336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Química per a les Ciències de la Visió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529405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Física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1043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Anatomia i Histologia del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795739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Òptica Geomètrica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426946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Anatomia del Sistema</a:t>
                      </a:r>
                      <a:r>
                        <a:rPr lang="ca-ES" sz="1200" baseline="0" dirty="0"/>
                        <a:t> Visual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82269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Òptica Física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156465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Fotometria i Instruments Òptics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324843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Òptica Visual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806924"/>
                  </a:ext>
                </a:extLst>
              </a:tr>
              <a:tr h="265839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Materials Òptics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35791"/>
                  </a:ext>
                </a:extLst>
              </a:tr>
            </a:tbl>
          </a:graphicData>
        </a:graphic>
      </p:graphicFrame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467544" y="1182811"/>
            <a:ext cx="828092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/>
            <a:r>
              <a:rPr lang="ca-ES" sz="2400" dirty="0"/>
              <a:t>Per tancar el </a:t>
            </a:r>
            <a:r>
              <a:rPr lang="ca-ES" sz="2400" b="1" dirty="0"/>
              <a:t>BC1</a:t>
            </a:r>
            <a:r>
              <a:rPr lang="ca-ES" sz="2400" dirty="0"/>
              <a:t> es limita el nombre de crèdits compensables a </a:t>
            </a:r>
            <a:r>
              <a:rPr lang="ca-ES" sz="2400" b="1" dirty="0"/>
              <a:t>6 ECTS</a:t>
            </a:r>
            <a:r>
              <a:rPr lang="ca-ES" sz="2400" dirty="0"/>
              <a:t>, és a dir, </a:t>
            </a:r>
            <a:r>
              <a:rPr lang="ca-ES" sz="2400" b="1" dirty="0"/>
              <a:t>una assignatura</a:t>
            </a:r>
            <a:r>
              <a:rPr lang="ca-ES" sz="2400" dirty="0"/>
              <a:t>. </a:t>
            </a:r>
          </a:p>
          <a:p>
            <a:pPr marL="342900" indent="-342900" algn="just"/>
            <a:r>
              <a:rPr lang="ca-ES" sz="2200" dirty="0"/>
              <a:t>Els estudiants s’han d’avaluar </a:t>
            </a:r>
            <a:r>
              <a:rPr lang="ca-ES" sz="2200" dirty="0" err="1"/>
              <a:t>curricularment</a:t>
            </a:r>
            <a:r>
              <a:rPr lang="ca-ES" sz="2200" dirty="0"/>
              <a:t> quan se’ls ha avaluat de totes les assignatures que componen un bloc curricular</a:t>
            </a:r>
          </a:p>
          <a:p>
            <a:pPr marL="1085850" lvl="1" indent="-342900" algn="just"/>
            <a:r>
              <a:rPr lang="ca-ES" sz="1800" dirty="0"/>
              <a:t>Per tant, </a:t>
            </a:r>
            <a:r>
              <a:rPr lang="ca-ES" sz="1800" b="1" dirty="0">
                <a:solidFill>
                  <a:srgbClr val="FF0000"/>
                </a:solidFill>
              </a:rPr>
              <a:t>les assignatures amb qualificació entre 4,0 i 4,9 no quedaran definitivament compensades fins haver matriculat i avaluat tots els crèdits del BC1</a:t>
            </a:r>
          </a:p>
        </p:txBody>
      </p:sp>
      <p:sp>
        <p:nvSpPr>
          <p:cNvPr id="6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  <p:extLst>
      <p:ext uri="{BB962C8B-B14F-4D97-AF65-F5344CB8AC3E}">
        <p14:creationId xmlns:p14="http://schemas.microsoft.com/office/powerpoint/2010/main" val="3843810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ctángulo"/>
          <p:cNvSpPr>
            <a:spLocks noChangeArrowheads="1"/>
          </p:cNvSpPr>
          <p:nvPr/>
        </p:nvSpPr>
        <p:spPr bwMode="auto">
          <a:xfrm>
            <a:off x="611560" y="1172471"/>
            <a:ext cx="7776864" cy="5496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/>
            <a:r>
              <a:rPr lang="ca-ES" sz="2400" dirty="0"/>
              <a:t>Per tancar el </a:t>
            </a:r>
            <a:r>
              <a:rPr lang="ca-ES" sz="2400" b="1" dirty="0"/>
              <a:t>BC2</a:t>
            </a:r>
            <a:r>
              <a:rPr lang="ca-ES" sz="2400" dirty="0"/>
              <a:t> el nombre màxim de crèdits compensables és de </a:t>
            </a:r>
            <a:r>
              <a:rPr lang="ca-ES" sz="2400" b="1" dirty="0"/>
              <a:t>12 ECTS </a:t>
            </a:r>
            <a:r>
              <a:rPr lang="ca-ES" sz="2400" dirty="0"/>
              <a:t>amb la condició que cap d’ells sigui de les assignatures considerades clíniques: </a:t>
            </a:r>
          </a:p>
          <a:p>
            <a:pPr marL="1085850" lvl="1" indent="-342900" algn="just"/>
            <a:r>
              <a:rPr lang="ca-ES" sz="1800" dirty="0"/>
              <a:t>Dispensació i muntatge d’ulleres I (Q5)</a:t>
            </a:r>
          </a:p>
          <a:p>
            <a:pPr marL="1085850" lvl="1" indent="-342900" algn="just"/>
            <a:r>
              <a:rPr lang="ca-ES" sz="1800" dirty="0"/>
              <a:t>Dispensació i muntatge d’ulleres II (Q6)</a:t>
            </a:r>
          </a:p>
          <a:p>
            <a:pPr marL="1085850" lvl="1" indent="-342900" algn="just"/>
            <a:r>
              <a:rPr lang="ca-ES" sz="1800" dirty="0"/>
              <a:t>Optometria clínica I (Q6)</a:t>
            </a:r>
          </a:p>
          <a:p>
            <a:pPr marL="1085850" lvl="1" indent="-342900" algn="just"/>
            <a:r>
              <a:rPr lang="ca-ES" sz="1800" dirty="0"/>
              <a:t>Optometria clínica II (Q7)</a:t>
            </a:r>
          </a:p>
          <a:p>
            <a:pPr marL="1085850" lvl="1" indent="-342900" algn="just"/>
            <a:r>
              <a:rPr lang="ca-ES" sz="1800" dirty="0"/>
              <a:t>Contactologia clínica I (Q6)</a:t>
            </a:r>
          </a:p>
          <a:p>
            <a:pPr marL="1085850" lvl="1" indent="-342900" algn="just"/>
            <a:r>
              <a:rPr lang="ca-ES" sz="1800" dirty="0"/>
              <a:t>Contactologia clínica II (Q7) </a:t>
            </a:r>
          </a:p>
          <a:p>
            <a:pPr marL="1085850" lvl="1" indent="-342900" algn="just"/>
            <a:r>
              <a:rPr lang="ca-ES" sz="1800" dirty="0"/>
              <a:t>Pràcticum extern (PAE) (Q7)</a:t>
            </a:r>
          </a:p>
          <a:p>
            <a:pPr marL="342900" indent="-342900" algn="just"/>
            <a:r>
              <a:rPr lang="ca-ES" sz="2200" dirty="0"/>
              <a:t>Els estudiants s’han d’avaluar </a:t>
            </a:r>
            <a:r>
              <a:rPr lang="ca-ES" sz="2200" dirty="0" err="1"/>
              <a:t>curricularment</a:t>
            </a:r>
            <a:r>
              <a:rPr lang="ca-ES" sz="2200" dirty="0"/>
              <a:t> quan se’ls ha avaluat de totes les assignatures que componen un bloc curricular</a:t>
            </a:r>
          </a:p>
          <a:p>
            <a:pPr marL="1085850" lvl="1" indent="-342900" algn="just"/>
            <a:r>
              <a:rPr lang="ca-ES" sz="1800" dirty="0"/>
              <a:t>Per tant, </a:t>
            </a:r>
            <a:r>
              <a:rPr lang="ca-ES" sz="1800" b="1" dirty="0">
                <a:solidFill>
                  <a:srgbClr val="FF0000"/>
                </a:solidFill>
              </a:rPr>
              <a:t>les assignatures amb qualificació entre 4,0 i 4,9 no quedaran definitivament compensades fins haver matriculat i avaluat tots els crèdits del BC2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sp>
        <p:nvSpPr>
          <p:cNvPr id="5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  <p:extLst>
      <p:ext uri="{BB962C8B-B14F-4D97-AF65-F5344CB8AC3E}">
        <p14:creationId xmlns:p14="http://schemas.microsoft.com/office/powerpoint/2010/main" val="1013841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940" y="6257103"/>
            <a:ext cx="649564" cy="556273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633768"/>
              </p:ext>
            </p:extLst>
          </p:nvPr>
        </p:nvGraphicFramePr>
        <p:xfrm>
          <a:off x="-34252" y="1412776"/>
          <a:ext cx="9211117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839">
                  <a:extLst>
                    <a:ext uri="{9D8B030D-6E8A-4147-A177-3AD203B41FA5}">
                      <a16:colId xmlns:a16="http://schemas.microsoft.com/office/drawing/2014/main" val="1179435530"/>
                    </a:ext>
                  </a:extLst>
                </a:gridCol>
                <a:gridCol w="2674430">
                  <a:extLst>
                    <a:ext uri="{9D8B030D-6E8A-4147-A177-3AD203B41FA5}">
                      <a16:colId xmlns:a16="http://schemas.microsoft.com/office/drawing/2014/main" val="2932173509"/>
                    </a:ext>
                  </a:extLst>
                </a:gridCol>
                <a:gridCol w="581342">
                  <a:extLst>
                    <a:ext uri="{9D8B030D-6E8A-4147-A177-3AD203B41FA5}">
                      <a16:colId xmlns:a16="http://schemas.microsoft.com/office/drawing/2014/main" val="3139577042"/>
                    </a:ext>
                  </a:extLst>
                </a:gridCol>
                <a:gridCol w="1292542">
                  <a:extLst>
                    <a:ext uri="{9D8B030D-6E8A-4147-A177-3AD203B41FA5}">
                      <a16:colId xmlns:a16="http://schemas.microsoft.com/office/drawing/2014/main" val="4272221992"/>
                    </a:ext>
                  </a:extLst>
                </a:gridCol>
                <a:gridCol w="649605">
                  <a:extLst>
                    <a:ext uri="{9D8B030D-6E8A-4147-A177-3AD203B41FA5}">
                      <a16:colId xmlns:a16="http://schemas.microsoft.com/office/drawing/2014/main" val="374280947"/>
                    </a:ext>
                  </a:extLst>
                </a:gridCol>
                <a:gridCol w="3042412">
                  <a:extLst>
                    <a:ext uri="{9D8B030D-6E8A-4147-A177-3AD203B41FA5}">
                      <a16:colId xmlns:a16="http://schemas.microsoft.com/office/drawing/2014/main" val="3486240230"/>
                    </a:ext>
                  </a:extLst>
                </a:gridCol>
                <a:gridCol w="567947">
                  <a:extLst>
                    <a:ext uri="{9D8B030D-6E8A-4147-A177-3AD203B41FA5}">
                      <a16:colId xmlns:a16="http://schemas.microsoft.com/office/drawing/2014/main" val="1401422717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Assignatura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Bloc Curricular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Assignatura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49665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Fisiologia i Bioquímica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pPr algn="ctr"/>
                      <a:r>
                        <a:rPr lang="ca-ES" sz="1200" b="1" dirty="0"/>
                        <a:t>BC2             </a:t>
                      </a:r>
                    </a:p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174 ECTS</a:t>
                      </a:r>
                    </a:p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>
                          <a:solidFill>
                            <a:srgbClr val="FF0000"/>
                          </a:solidFill>
                        </a:rPr>
                        <a:t>Màxim 12 ECTS </a:t>
                      </a:r>
                    </a:p>
                    <a:p>
                      <a:pPr algn="ctr"/>
                      <a:endParaRPr lang="ca-ES" sz="12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a-ES" sz="1200" b="1" dirty="0">
                          <a:solidFill>
                            <a:srgbClr val="FF0000"/>
                          </a:solidFill>
                        </a:rPr>
                        <a:t>compensables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Optometria Infantil i Estrabismes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72733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Instruments Optomètrics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Dispensació i Muntatge d’Ulleres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5294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Fonaments de la Visió Binocular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Optometria Clínica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8104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Procediments Clínics en Optometria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Contactologia Aplicada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79573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Lents Oftàlmiques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Contactologia Clínica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42694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Adaptació d’Ulleres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Optometria Geriàtrica i Baixa Visió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48226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Disfuncions de la Visió Binocular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Farmacologia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15646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Microbiologia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Dispensació i Muntatge d’Ulleres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32484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Percepció Visual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Optometria Clínica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80692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Psicologia i Salut Pública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Contactologia Clínica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3579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Estadística i Epidemiologia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Direcció Tècnica d’Establiments</a:t>
                      </a:r>
                      <a:r>
                        <a:rPr lang="ca-ES" sz="1200" baseline="0" dirty="0"/>
                        <a:t> d’Òptica</a:t>
                      </a:r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6647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Procediments Clínics Avançats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Teràpies Visuals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20716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Contactologia Bàsica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Q7-Q8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/>
                        <a:t>OPTATIVES (6 assignatures)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66844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Q5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dirty="0"/>
                        <a:t>Patologia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Q8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Pràcticum</a:t>
                      </a:r>
                      <a:r>
                        <a:rPr lang="ca-ES" sz="1200" baseline="0" dirty="0">
                          <a:solidFill>
                            <a:srgbClr val="FF66CC"/>
                          </a:solidFill>
                        </a:rPr>
                        <a:t> Extern (PAE)</a:t>
                      </a:r>
                      <a:endParaRPr lang="ca-ES" sz="1200" dirty="0">
                        <a:solidFill>
                          <a:srgbClr val="FF66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>
                          <a:solidFill>
                            <a:srgbClr val="FF66CC"/>
                          </a:solidFill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126457"/>
                  </a:ext>
                </a:extLst>
              </a:tr>
            </a:tbl>
          </a:graphicData>
        </a:graphic>
      </p:graphicFrame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539552" y="5991671"/>
            <a:ext cx="82809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/>
            <a:r>
              <a:rPr lang="ca-ES" sz="2400" dirty="0"/>
              <a:t>El </a:t>
            </a:r>
            <a:r>
              <a:rPr lang="ca-ES" sz="2400" b="1" dirty="0"/>
              <a:t>TFG</a:t>
            </a:r>
            <a:r>
              <a:rPr lang="ca-ES" sz="2400" dirty="0"/>
              <a:t> (6 ECTS) </a:t>
            </a:r>
            <a:r>
              <a:rPr lang="ca-ES" sz="2400" b="1" dirty="0"/>
              <a:t>no es pot compensar</a:t>
            </a:r>
            <a:r>
              <a:rPr lang="ca-ES" sz="2400" dirty="0"/>
              <a:t> en cap cas.</a:t>
            </a:r>
          </a:p>
        </p:txBody>
      </p:sp>
      <p:sp>
        <p:nvSpPr>
          <p:cNvPr id="6" name="3 Rectángulo"/>
          <p:cNvSpPr>
            <a:spLocks noChangeArrowheads="1"/>
          </p:cNvSpPr>
          <p:nvPr/>
        </p:nvSpPr>
        <p:spPr bwMode="auto">
          <a:xfrm>
            <a:off x="323850" y="404813"/>
            <a:ext cx="850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000" b="1" dirty="0"/>
              <a:t>1. AVALUACIÓ CURRICULAR</a:t>
            </a:r>
            <a:endParaRPr lang="es-ES" altLang="es-ES" sz="4000" dirty="0"/>
          </a:p>
        </p:txBody>
      </p:sp>
    </p:spTree>
    <p:extLst>
      <p:ext uri="{BB962C8B-B14F-4D97-AF65-F5344CB8AC3E}">
        <p14:creationId xmlns:p14="http://schemas.microsoft.com/office/powerpoint/2010/main" val="30357987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3663</TotalTime>
  <Words>2454</Words>
  <Application>Microsoft Office PowerPoint</Application>
  <PresentationFormat>Presentación en pantalla (4:3)</PresentationFormat>
  <Paragraphs>406</Paragraphs>
  <Slides>31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7" baseType="lpstr">
      <vt:lpstr>Arial</vt:lpstr>
      <vt:lpstr>Calibri</vt:lpstr>
      <vt:lpstr>Century Gothic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miquel rallo</dc:creator>
  <cp:lastModifiedBy>OO - JOSE LUIS ALVAREZ</cp:lastModifiedBy>
  <cp:revision>329</cp:revision>
  <cp:lastPrinted>2021-09-30T08:06:40Z</cp:lastPrinted>
  <dcterms:created xsi:type="dcterms:W3CDTF">2008-11-18T12:25:50Z</dcterms:created>
  <dcterms:modified xsi:type="dcterms:W3CDTF">2023-05-26T12:14:26Z</dcterms:modified>
</cp:coreProperties>
</file>